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70" r:id="rId14"/>
    <p:sldId id="271" r:id="rId15"/>
    <p:sldId id="272" r:id="rId16"/>
  </p:sldIdLst>
  <p:sldSz cx="18288000" cy="10287000"/>
  <p:notesSz cx="6858000" cy="9144000"/>
  <p:embeddedFontLst>
    <p:embeddedFont>
      <p:font typeface="Oswald" charset="-18"/>
      <p:regular r:id="rId18"/>
      <p:bold r:id="rId19"/>
    </p:embeddedFont>
    <p:embeddedFont>
      <p:font typeface="Lato" charset="0"/>
      <p:regular r:id="rId20"/>
      <p:bold r:id="rId21"/>
      <p:italic r:id="rId22"/>
      <p:boldItalic r:id="rId23"/>
    </p:embeddedFont>
    <p:embeddedFont>
      <p:font typeface="Calibri"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g6ZqYU2R0DLHpqO/GF5WY/d5Fge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1014" y="-1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4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64214c949a_1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164214c949a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usty" type="blank">
  <p:cSld name="BLANK">
    <p:spTree>
      <p:nvGrpSpPr>
        <p:cNvPr id="1" name="Shape 15"/>
        <p:cNvGrpSpPr/>
        <p:nvPr/>
      </p:nvGrpSpPr>
      <p:grpSpPr>
        <a:xfrm>
          <a:off x="0" y="0"/>
          <a:ext cx="0" cy="0"/>
          <a:chOff x="0" y="0"/>
          <a:chExt cx="0" cy="0"/>
        </a:xfrm>
      </p:grpSpPr>
      <p:sp>
        <p:nvSpPr>
          <p:cNvPr id="16" name="Google Shape;16;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ylko tytuł" type="titleOnly">
  <p:cSld name="TITLE_ONLY">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Zawartość z podpisem" type="objTx">
  <p:cSld name="OBJECT_WITH_CAPTION_TEXT">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1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braz z podpisem" type="picTx">
  <p:cSld name="PICTURE_WITH_CAPTION_TEXT">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2"/>
          <p:cNvSpPr>
            <a:spLocks noGrp="1"/>
          </p:cNvSpPr>
          <p:nvPr>
            <p:ph type="pic" idx="2"/>
          </p:nvPr>
        </p:nvSpPr>
        <p:spPr>
          <a:xfrm>
            <a:off x="1792288" y="612775"/>
            <a:ext cx="5486400" cy="4114800"/>
          </a:xfrm>
          <a:prstGeom prst="rect">
            <a:avLst/>
          </a:prstGeom>
          <a:noFill/>
          <a:ln>
            <a:noFill/>
          </a:ln>
        </p:spPr>
      </p:sp>
      <p:sp>
        <p:nvSpPr>
          <p:cNvPr id="70" name="Google Shape;70;p1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ytuł i tekst pionowy" type="vertTx">
  <p:cSld name="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ytuł pionowy i tekst" type="vertTitleAndTx">
  <p:cSld name="VERTICAL_TITLE_AND_VERTICAL_TEXT">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DF4"/>
        </a:solidFill>
        <a:effectLst/>
      </p:bgPr>
    </p:bg>
    <p:spTree>
      <p:nvGrpSpPr>
        <p:cNvPr id="1" name="Shape 89"/>
        <p:cNvGrpSpPr/>
        <p:nvPr/>
      </p:nvGrpSpPr>
      <p:grpSpPr>
        <a:xfrm>
          <a:off x="0" y="0"/>
          <a:ext cx="0" cy="0"/>
          <a:chOff x="0" y="0"/>
          <a:chExt cx="0" cy="0"/>
        </a:xfrm>
      </p:grpSpPr>
      <p:sp>
        <p:nvSpPr>
          <p:cNvPr id="90" name="Google Shape;90;p1"/>
          <p:cNvSpPr/>
          <p:nvPr/>
        </p:nvSpPr>
        <p:spPr>
          <a:xfrm>
            <a:off x="-352964" y="-250433"/>
            <a:ext cx="7402895" cy="10777614"/>
          </a:xfrm>
          <a:prstGeom prst="rect">
            <a:avLst/>
          </a:prstGeom>
          <a:solidFill>
            <a:srgbClr val="007680">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1"/>
          <p:cNvGrpSpPr/>
          <p:nvPr/>
        </p:nvGrpSpPr>
        <p:grpSpPr>
          <a:xfrm>
            <a:off x="7737232" y="2930769"/>
            <a:ext cx="10199076" cy="4337538"/>
            <a:chOff x="0" y="1188833"/>
            <a:chExt cx="13554377" cy="4849076"/>
          </a:xfrm>
        </p:grpSpPr>
        <p:sp>
          <p:nvSpPr>
            <p:cNvPr id="92" name="Google Shape;92;p1"/>
            <p:cNvSpPr/>
            <p:nvPr/>
          </p:nvSpPr>
          <p:spPr>
            <a:xfrm>
              <a:off x="0" y="4826157"/>
              <a:ext cx="13554377" cy="1211752"/>
            </a:xfrm>
            <a:prstGeom prst="rect">
              <a:avLst/>
            </a:prstGeom>
            <a:solidFill>
              <a:srgbClr val="FB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txBox="1"/>
            <p:nvPr/>
          </p:nvSpPr>
          <p:spPr>
            <a:xfrm>
              <a:off x="0" y="1188833"/>
              <a:ext cx="11034902" cy="1114798"/>
            </a:xfrm>
            <a:prstGeom prst="rect">
              <a:avLst/>
            </a:prstGeom>
            <a:noFill/>
            <a:ln>
              <a:noFill/>
            </a:ln>
          </p:spPr>
          <p:txBody>
            <a:bodyPr spcFirstLastPara="1" wrap="square" lIns="0" tIns="0" rIns="0" bIns="0" anchor="t" anchorCtr="0">
              <a:spAutoFit/>
            </a:bodyPr>
            <a:lstStyle/>
            <a:p>
              <a:pPr marL="0" marR="0" lvl="0" indent="0" algn="l" rtl="0">
                <a:lnSpc>
                  <a:spcPct val="120011"/>
                </a:lnSpc>
                <a:spcBef>
                  <a:spcPts val="0"/>
                </a:spcBef>
                <a:spcAft>
                  <a:spcPts val="0"/>
                </a:spcAft>
                <a:buNone/>
              </a:pPr>
              <a:r>
                <a:rPr lang="pl-PL" sz="5400" b="1" dirty="0" smtClean="0">
                  <a:solidFill>
                    <a:srgbClr val="007680"/>
                  </a:solidFill>
                  <a:latin typeface="Oswald"/>
                  <a:sym typeface="Oswald"/>
                </a:rPr>
                <a:t>3. Kim on jest? Kim oni są?</a:t>
              </a:r>
              <a:endParaRPr sz="5400" b="1" dirty="0"/>
            </a:p>
          </p:txBody>
        </p:sp>
        <p:sp>
          <p:nvSpPr>
            <p:cNvPr id="94" name="Google Shape;94;p1"/>
            <p:cNvSpPr txBox="1"/>
            <p:nvPr/>
          </p:nvSpPr>
          <p:spPr>
            <a:xfrm>
              <a:off x="473783" y="5053361"/>
              <a:ext cx="8626332" cy="861519"/>
            </a:xfrm>
            <a:prstGeom prst="rect">
              <a:avLst/>
            </a:prstGeom>
            <a:noFill/>
            <a:ln>
              <a:noFill/>
            </a:ln>
          </p:spPr>
          <p:txBody>
            <a:bodyPr spcFirstLastPara="1" wrap="square" lIns="0" tIns="0" rIns="0" bIns="0" anchor="t" anchorCtr="0">
              <a:spAutoFit/>
            </a:bodyPr>
            <a:lstStyle/>
            <a:p>
              <a:pPr marL="0" marR="0" lvl="0" indent="0" algn="l" rtl="0">
                <a:lnSpc>
                  <a:spcPct val="150053"/>
                </a:lnSpc>
                <a:spcBef>
                  <a:spcPts val="0"/>
                </a:spcBef>
                <a:spcAft>
                  <a:spcPts val="0"/>
                </a:spcAft>
                <a:buNone/>
              </a:pPr>
              <a:r>
                <a:rPr lang="pl-PL" sz="2799" b="1" i="0" u="none" strike="noStrike" cap="none" dirty="0" smtClean="0">
                  <a:solidFill>
                    <a:srgbClr val="FBFDF4"/>
                  </a:solidFill>
                  <a:latin typeface="Lato"/>
                  <a:ea typeface="Lato"/>
                  <a:cs typeface="Lato"/>
                  <a:sym typeface="Lato"/>
                </a:rPr>
                <a:t>Piotr Linek</a:t>
              </a:r>
              <a:endParaRPr sz="2799" b="1" i="0" u="none" strike="noStrike" cap="none" dirty="0">
                <a:solidFill>
                  <a:srgbClr val="FBFDF4"/>
                </a:solidFill>
                <a:latin typeface="Lato"/>
                <a:ea typeface="Lato"/>
                <a:cs typeface="Lato"/>
                <a:sym typeface="Lato"/>
              </a:endParaRPr>
            </a:p>
          </p:txBody>
        </p:sp>
      </p:grpSp>
      <p:pic>
        <p:nvPicPr>
          <p:cNvPr id="95" name="Google Shape;95;p1"/>
          <p:cNvPicPr preferRelativeResize="0"/>
          <p:nvPr/>
        </p:nvPicPr>
        <p:blipFill>
          <a:blip r:embed="rId3">
            <a:alphaModFix/>
          </a:blip>
          <a:stretch>
            <a:fillRect/>
          </a:stretch>
        </p:blipFill>
        <p:spPr>
          <a:xfrm>
            <a:off x="14316306" y="-245985"/>
            <a:ext cx="4402896" cy="2579611"/>
          </a:xfrm>
          <a:prstGeom prst="rect">
            <a:avLst/>
          </a:prstGeom>
          <a:noFill/>
          <a:ln>
            <a:noFill/>
          </a:ln>
        </p:spPr>
      </p:pic>
      <p:pic>
        <p:nvPicPr>
          <p:cNvPr id="96" name="Google Shape;96;p1"/>
          <p:cNvPicPr preferRelativeResize="0"/>
          <p:nvPr/>
        </p:nvPicPr>
        <p:blipFill>
          <a:blip r:embed="rId4">
            <a:alphaModFix/>
          </a:blip>
          <a:stretch>
            <a:fillRect/>
          </a:stretch>
        </p:blipFill>
        <p:spPr>
          <a:xfrm>
            <a:off x="1147025" y="7925786"/>
            <a:ext cx="4402898" cy="2201439"/>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199" y="274637"/>
            <a:ext cx="17385323" cy="9666531"/>
          </a:xfrm>
        </p:spPr>
        <p:txBody>
          <a:bodyPr>
            <a:normAutofit fontScale="90000"/>
          </a:bodyPr>
          <a:lstStyle/>
          <a:p>
            <a:r>
              <a:rPr lang="pl-PL" sz="6600" b="1" u="sng" dirty="0" smtClean="0">
                <a:solidFill>
                  <a:schemeClr val="tx1"/>
                </a:solidFill>
                <a:effectLst>
                  <a:outerShdw blurRad="38100" dist="38100" dir="2700000" algn="tl">
                    <a:srgbClr val="000000">
                      <a:alpha val="43137"/>
                    </a:srgbClr>
                  </a:outerShdw>
                </a:effectLst>
              </a:rPr>
              <a:t>Wyrazy w nawiasach zastosuj w poprawnej formie narzędnika liczby mnogiej.</a:t>
            </a:r>
            <a:br>
              <a:rPr lang="pl-PL" sz="6600" b="1" u="sng" dirty="0" smtClean="0">
                <a:solidFill>
                  <a:schemeClr val="tx1"/>
                </a:solidFill>
                <a:effectLst>
                  <a:outerShdw blurRad="38100" dist="38100" dir="2700000" algn="tl">
                    <a:srgbClr val="000000">
                      <a:alpha val="43137"/>
                    </a:srgbClr>
                  </a:outerShdw>
                </a:effectLst>
              </a:rPr>
            </a:br>
            <a:r>
              <a:rPr lang="pl-PL" sz="6000" b="1" dirty="0" smtClean="0">
                <a:solidFill>
                  <a:schemeClr val="tx1"/>
                </a:solidFill>
                <a:effectLst>
                  <a:outerShdw blurRad="38100" dist="38100" dir="2700000" algn="tl">
                    <a:srgbClr val="000000">
                      <a:alpha val="43137"/>
                    </a:srgbClr>
                  </a:outerShdw>
                </a:effectLst>
              </a:rPr>
              <a:t> 1. Róże są (piękny kwiat).</a:t>
            </a:r>
            <a:br>
              <a:rPr lang="pl-PL" sz="6000" b="1" dirty="0" smtClean="0">
                <a:solidFill>
                  <a:schemeClr val="tx1"/>
                </a:solidFill>
                <a:effectLst>
                  <a:outerShdw blurRad="38100" dist="38100" dir="2700000" algn="tl">
                    <a:srgbClr val="000000">
                      <a:alpha val="43137"/>
                    </a:srgbClr>
                  </a:outerShdw>
                </a:effectLst>
              </a:rPr>
            </a:br>
            <a:r>
              <a:rPr lang="pl-PL" sz="6000" b="1" dirty="0" smtClean="0">
                <a:solidFill>
                  <a:schemeClr val="tx1"/>
                </a:solidFill>
                <a:effectLst>
                  <a:outerShdw blurRad="38100" dist="38100" dir="2700000" algn="tl">
                    <a:srgbClr val="000000">
                      <a:alpha val="43137"/>
                    </a:srgbClr>
                  </a:outerShdw>
                </a:effectLst>
              </a:rPr>
              <a:t>1. Ewa i Anna są (atrakcyjna kobieta).</a:t>
            </a:r>
            <a:br>
              <a:rPr lang="pl-PL" sz="6000" b="1" dirty="0" smtClean="0">
                <a:solidFill>
                  <a:schemeClr val="tx1"/>
                </a:solidFill>
                <a:effectLst>
                  <a:outerShdw blurRad="38100" dist="38100" dir="2700000" algn="tl">
                    <a:srgbClr val="000000">
                      <a:alpha val="43137"/>
                    </a:srgbClr>
                  </a:outerShdw>
                </a:effectLst>
              </a:rPr>
            </a:br>
            <a:r>
              <a:rPr lang="pl-PL" sz="6000" b="1" dirty="0" smtClean="0">
                <a:solidFill>
                  <a:schemeClr val="tx1"/>
                </a:solidFill>
                <a:effectLst>
                  <a:outerShdw blurRad="38100" dist="38100" dir="2700000" algn="tl">
                    <a:srgbClr val="000000">
                      <a:alpha val="43137"/>
                    </a:srgbClr>
                  </a:outerShdw>
                </a:effectLst>
              </a:rPr>
              <a:t>3. Olek i Marysia są (zdolny uczeń).</a:t>
            </a:r>
            <a:br>
              <a:rPr lang="pl-PL" sz="6000" b="1" dirty="0" smtClean="0">
                <a:solidFill>
                  <a:schemeClr val="tx1"/>
                </a:solidFill>
                <a:effectLst>
                  <a:outerShdw blurRad="38100" dist="38100" dir="2700000" algn="tl">
                    <a:srgbClr val="000000">
                      <a:alpha val="43137"/>
                    </a:srgbClr>
                  </a:outerShdw>
                </a:effectLst>
              </a:rPr>
            </a:br>
            <a:r>
              <a:rPr lang="pl-PL" sz="6000" b="1" dirty="0" smtClean="0">
                <a:solidFill>
                  <a:schemeClr val="tx1"/>
                </a:solidFill>
                <a:effectLst>
                  <a:outerShdw blurRad="38100" dist="38100" dir="2700000" algn="tl">
                    <a:srgbClr val="000000">
                      <a:alpha val="43137"/>
                    </a:srgbClr>
                  </a:outerShdw>
                </a:effectLst>
              </a:rPr>
              <a:t>5. Zielone Świątki są (radosne święto).</a:t>
            </a:r>
            <a:br>
              <a:rPr lang="pl-PL" sz="6000" b="1" dirty="0" smtClean="0">
                <a:solidFill>
                  <a:schemeClr val="tx1"/>
                </a:solidFill>
                <a:effectLst>
                  <a:outerShdw blurRad="38100" dist="38100" dir="2700000" algn="tl">
                    <a:srgbClr val="000000">
                      <a:alpha val="43137"/>
                    </a:srgbClr>
                  </a:outerShdw>
                </a:effectLst>
              </a:rPr>
            </a:br>
            <a:r>
              <a:rPr lang="pl-PL" sz="6000" b="1" dirty="0" smtClean="0">
                <a:solidFill>
                  <a:schemeClr val="tx1"/>
                </a:solidFill>
                <a:effectLst>
                  <a:outerShdw blurRad="38100" dist="38100" dir="2700000" algn="tl">
                    <a:srgbClr val="000000">
                      <a:alpha val="43137"/>
                    </a:srgbClr>
                  </a:outerShdw>
                </a:effectLst>
              </a:rPr>
              <a:t>6. Henryk i Barbara są (dobry człowiek).</a:t>
            </a:r>
            <a:br>
              <a:rPr lang="pl-PL" sz="6000" b="1" dirty="0" smtClean="0">
                <a:solidFill>
                  <a:schemeClr val="tx1"/>
                </a:solidFill>
                <a:effectLst>
                  <a:outerShdw blurRad="38100" dist="38100" dir="2700000" algn="tl">
                    <a:srgbClr val="000000">
                      <a:alpha val="43137"/>
                    </a:srgbClr>
                  </a:outerShdw>
                </a:effectLst>
              </a:rPr>
            </a:br>
            <a:r>
              <a:rPr lang="pl-PL" sz="6000" b="1" dirty="0" smtClean="0">
                <a:solidFill>
                  <a:schemeClr val="tx1"/>
                </a:solidFill>
                <a:effectLst>
                  <a:outerShdw blurRad="38100" dist="38100" dir="2700000" algn="tl">
                    <a:srgbClr val="000000">
                      <a:alpha val="43137"/>
                    </a:srgbClr>
                  </a:outerShdw>
                </a:effectLst>
              </a:rPr>
              <a:t>7. Michałki są (dobry cukierek).</a:t>
            </a:r>
            <a:br>
              <a:rPr lang="pl-PL" sz="6000" b="1" dirty="0" smtClean="0">
                <a:solidFill>
                  <a:schemeClr val="tx1"/>
                </a:solidFill>
                <a:effectLst>
                  <a:outerShdw blurRad="38100" dist="38100" dir="2700000" algn="tl">
                    <a:srgbClr val="000000">
                      <a:alpha val="43137"/>
                    </a:srgbClr>
                  </a:outerShdw>
                </a:effectLst>
              </a:rPr>
            </a:br>
            <a:r>
              <a:rPr lang="pl-PL" sz="6000" b="1" dirty="0" smtClean="0">
                <a:solidFill>
                  <a:schemeClr val="tx1"/>
                </a:solidFill>
                <a:effectLst>
                  <a:outerShdw blurRad="38100" dist="38100" dir="2700000" algn="tl">
                    <a:srgbClr val="000000">
                      <a:alpha val="43137"/>
                    </a:srgbClr>
                  </a:outerShdw>
                </a:effectLst>
              </a:rPr>
              <a:t>8. One są (dobra studentka).</a:t>
            </a:r>
            <a:br>
              <a:rPr lang="pl-PL" sz="6000" b="1" dirty="0" smtClean="0">
                <a:solidFill>
                  <a:schemeClr val="tx1"/>
                </a:solidFill>
                <a:effectLst>
                  <a:outerShdw blurRad="38100" dist="38100" dir="2700000" algn="tl">
                    <a:srgbClr val="000000">
                      <a:alpha val="43137"/>
                    </a:srgbClr>
                  </a:outerShdw>
                </a:effectLst>
              </a:rPr>
            </a:br>
            <a:r>
              <a:rPr lang="pl-PL" sz="6000" b="1" dirty="0" smtClean="0">
                <a:solidFill>
                  <a:schemeClr val="tx1"/>
                </a:solidFill>
                <a:effectLst>
                  <a:outerShdw blurRad="38100" dist="38100" dir="2700000" algn="tl">
                    <a:srgbClr val="000000">
                      <a:alpha val="43137"/>
                    </a:srgbClr>
                  </a:outerShdw>
                </a:effectLst>
              </a:rPr>
              <a:t>9. Tatry są (piękna góra).</a:t>
            </a:r>
            <a:br>
              <a:rPr lang="pl-PL" sz="6000" b="1" dirty="0" smtClean="0">
                <a:solidFill>
                  <a:schemeClr val="tx1"/>
                </a:solidFill>
                <a:effectLst>
                  <a:outerShdw blurRad="38100" dist="38100" dir="2700000" algn="tl">
                    <a:srgbClr val="000000">
                      <a:alpha val="43137"/>
                    </a:srgbClr>
                  </a:outerShdw>
                </a:effectLst>
              </a:rPr>
            </a:br>
            <a:r>
              <a:rPr lang="pl-PL" sz="6000" b="1" dirty="0" smtClean="0">
                <a:solidFill>
                  <a:schemeClr val="tx1"/>
                </a:solidFill>
                <a:effectLst>
                  <a:outerShdw blurRad="38100" dist="38100" dir="2700000" algn="tl">
                    <a:srgbClr val="000000">
                      <a:alpha val="43137"/>
                    </a:srgbClr>
                  </a:outerShdw>
                </a:effectLst>
              </a:rPr>
              <a:t>10. Oni są (pracowity urzędnik). </a:t>
            </a:r>
            <a:r>
              <a:rPr lang="pl-PL" sz="6600" b="1" u="sng" dirty="0" smtClean="0">
                <a:solidFill>
                  <a:schemeClr val="tx1"/>
                </a:solidFill>
                <a:effectLst>
                  <a:outerShdw blurRad="38100" dist="38100" dir="2700000" algn="tl">
                    <a:srgbClr val="000000">
                      <a:alpha val="43137"/>
                    </a:srgbClr>
                  </a:outerShdw>
                </a:effectLst>
              </a:rPr>
              <a:t/>
            </a:r>
            <a:br>
              <a:rPr lang="pl-PL" sz="6600" b="1" u="sng" dirty="0" smtClean="0">
                <a:solidFill>
                  <a:schemeClr val="tx1"/>
                </a:solidFill>
                <a:effectLst>
                  <a:outerShdw blurRad="38100" dist="38100" dir="2700000" algn="tl">
                    <a:srgbClr val="000000">
                      <a:alpha val="43137"/>
                    </a:srgbClr>
                  </a:outerShdw>
                </a:effectLst>
              </a:rPr>
            </a:br>
            <a:endParaRPr lang="pl-PL" sz="6600" b="1" u="sng"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199" y="1"/>
            <a:ext cx="17338431" cy="9961122"/>
          </a:xfrm>
        </p:spPr>
        <p:txBody>
          <a:bodyPr>
            <a:normAutofit/>
          </a:bodyPr>
          <a:lstStyle/>
          <a:p>
            <a:r>
              <a:rPr lang="pl-PL" sz="6600" b="1" u="sng" dirty="0" smtClean="0">
                <a:solidFill>
                  <a:schemeClr val="tx1"/>
                </a:solidFill>
                <a:effectLst>
                  <a:outerShdw blurRad="38100" dist="38100" dir="2700000" algn="tl">
                    <a:srgbClr val="000000">
                      <a:alpha val="43137"/>
                    </a:srgbClr>
                  </a:outerShdw>
                </a:effectLst>
              </a:rPr>
              <a:t>Kim on/ ona jest z zawodu?</a:t>
            </a:r>
            <a:br>
              <a:rPr lang="pl-PL" sz="6600" b="1" u="sng" dirty="0" smtClean="0">
                <a:solidFill>
                  <a:schemeClr val="tx1"/>
                </a:solidFill>
                <a:effectLst>
                  <a:outerShdw blurRad="38100" dist="38100" dir="2700000" algn="tl">
                    <a:srgbClr val="000000">
                      <a:alpha val="43137"/>
                    </a:srgbClr>
                  </a:outerShdw>
                </a:effectLst>
              </a:rPr>
            </a:br>
            <a:r>
              <a:rPr lang="pl-PL" sz="5400" b="1" dirty="0" smtClean="0">
                <a:solidFill>
                  <a:schemeClr val="tx1"/>
                </a:solidFill>
                <a:effectLst>
                  <a:outerShdw blurRad="38100" dist="38100" dir="2700000" algn="tl">
                    <a:srgbClr val="000000">
                      <a:alpha val="43137"/>
                    </a:srgbClr>
                  </a:outerShdw>
                </a:effectLst>
              </a:rPr>
              <a:t>rolnik, nauczyciel, architekt, fotograf, muzyk, kelner, biznesmen, lekarz, dziennikarz, kierowca, urzędnik, inżynier</a:t>
            </a:r>
            <a:br>
              <a:rPr lang="pl-PL" sz="5400" b="1" dirty="0" smtClean="0">
                <a:solidFill>
                  <a:schemeClr val="tx1"/>
                </a:solidFill>
                <a:effectLst>
                  <a:outerShdw blurRad="38100" dist="38100" dir="2700000" algn="tl">
                    <a:srgbClr val="000000">
                      <a:alpha val="43137"/>
                    </a:srgbClr>
                  </a:outerShdw>
                </a:effectLst>
              </a:rPr>
            </a:br>
            <a:endParaRPr lang="pl-PL" sz="5400" b="1" dirty="0">
              <a:solidFill>
                <a:schemeClr val="tx1"/>
              </a:solidFill>
              <a:effectLst>
                <a:outerShdw blurRad="38100" dist="38100" dir="2700000" algn="tl">
                  <a:srgbClr val="000000">
                    <a:alpha val="43137"/>
                  </a:srgbClr>
                </a:outerShdw>
              </a:effectLst>
            </a:endParaRPr>
          </a:p>
        </p:txBody>
      </p:sp>
      <p:pic>
        <p:nvPicPr>
          <p:cNvPr id="3" name="Obraz 2" descr="Rolnik Vector Art Stock Images | Depositphotos"/>
          <p:cNvPicPr/>
          <p:nvPr/>
        </p:nvPicPr>
        <p:blipFill>
          <a:blip r:embed="rId2"/>
          <a:srcRect/>
          <a:stretch>
            <a:fillRect/>
          </a:stretch>
        </p:blipFill>
        <p:spPr bwMode="auto">
          <a:xfrm>
            <a:off x="1061631" y="6478621"/>
            <a:ext cx="1992854" cy="2395519"/>
          </a:xfrm>
          <a:prstGeom prst="rect">
            <a:avLst/>
          </a:prstGeom>
          <a:noFill/>
          <a:ln w="9525">
            <a:noFill/>
            <a:miter lim="800000"/>
            <a:headEnd/>
            <a:tailEnd/>
          </a:ln>
        </p:spPr>
      </p:pic>
      <p:pic>
        <p:nvPicPr>
          <p:cNvPr id="4" name="Obraz 3" descr="45,112 Nauczyciel Lekcji Grafika Wektorowa, Clipartów i Ilustracji - 123RF"/>
          <p:cNvPicPr/>
          <p:nvPr/>
        </p:nvPicPr>
        <p:blipFill>
          <a:blip r:embed="rId3"/>
          <a:srcRect/>
          <a:stretch>
            <a:fillRect/>
          </a:stretch>
        </p:blipFill>
        <p:spPr bwMode="auto">
          <a:xfrm>
            <a:off x="350196" y="0"/>
            <a:ext cx="3249038" cy="3599234"/>
          </a:xfrm>
          <a:prstGeom prst="rect">
            <a:avLst/>
          </a:prstGeom>
          <a:noFill/>
          <a:ln w="9525">
            <a:noFill/>
            <a:miter lim="800000"/>
            <a:headEnd/>
            <a:tailEnd/>
          </a:ln>
        </p:spPr>
      </p:pic>
      <p:pic>
        <p:nvPicPr>
          <p:cNvPr id="5" name="Obraz 4" descr="Architekt Rysunek - Stockowe grafiki wektorowe i więcej obrazów Architekt -  Architekt, Biurko, Dorosły - iStock"/>
          <p:cNvPicPr/>
          <p:nvPr/>
        </p:nvPicPr>
        <p:blipFill>
          <a:blip r:embed="rId4"/>
          <a:srcRect/>
          <a:stretch>
            <a:fillRect/>
          </a:stretch>
        </p:blipFill>
        <p:spPr bwMode="auto">
          <a:xfrm>
            <a:off x="3365770" y="6478622"/>
            <a:ext cx="2267611" cy="2490280"/>
          </a:xfrm>
          <a:prstGeom prst="rect">
            <a:avLst/>
          </a:prstGeom>
          <a:noFill/>
          <a:ln w="9525">
            <a:noFill/>
            <a:miter lim="800000"/>
            <a:headEnd/>
            <a:tailEnd/>
          </a:ln>
        </p:spPr>
      </p:pic>
      <p:pic>
        <p:nvPicPr>
          <p:cNvPr id="6" name="Obraz 5" descr="Fotograf Grafika Wektorowa | FreeImages"/>
          <p:cNvPicPr/>
          <p:nvPr/>
        </p:nvPicPr>
        <p:blipFill>
          <a:blip r:embed="rId5"/>
          <a:srcRect/>
          <a:stretch>
            <a:fillRect/>
          </a:stretch>
        </p:blipFill>
        <p:spPr bwMode="auto">
          <a:xfrm>
            <a:off x="4708188" y="719847"/>
            <a:ext cx="1322961" cy="2704289"/>
          </a:xfrm>
          <a:prstGeom prst="rect">
            <a:avLst/>
          </a:prstGeom>
          <a:noFill/>
          <a:ln w="9525">
            <a:noFill/>
            <a:miter lim="800000"/>
            <a:headEnd/>
            <a:tailEnd/>
          </a:ln>
        </p:spPr>
      </p:pic>
      <p:pic>
        <p:nvPicPr>
          <p:cNvPr id="7" name="Obraz 6" descr="Saksofonista Muzyk Saksofon - Darmowa grafika wektorowa na Pixabay"/>
          <p:cNvPicPr/>
          <p:nvPr/>
        </p:nvPicPr>
        <p:blipFill>
          <a:blip r:embed="rId6"/>
          <a:srcRect/>
          <a:stretch>
            <a:fillRect/>
          </a:stretch>
        </p:blipFill>
        <p:spPr bwMode="auto">
          <a:xfrm>
            <a:off x="6273366" y="6439711"/>
            <a:ext cx="1839502" cy="2470825"/>
          </a:xfrm>
          <a:prstGeom prst="rect">
            <a:avLst/>
          </a:prstGeom>
          <a:noFill/>
          <a:ln w="9525">
            <a:noFill/>
            <a:miter lim="800000"/>
            <a:headEnd/>
            <a:tailEnd/>
          </a:ln>
        </p:spPr>
      </p:pic>
      <p:pic>
        <p:nvPicPr>
          <p:cNvPr id="8" name="Obraz 7" descr="Clipart kelner ilustracji. Ilustracja złożonej z butelka - 9419584"/>
          <p:cNvPicPr/>
          <p:nvPr/>
        </p:nvPicPr>
        <p:blipFill>
          <a:blip r:embed="rId7"/>
          <a:srcRect/>
          <a:stretch>
            <a:fillRect/>
          </a:stretch>
        </p:blipFill>
        <p:spPr bwMode="auto">
          <a:xfrm>
            <a:off x="9221822" y="817123"/>
            <a:ext cx="1816343" cy="2276272"/>
          </a:xfrm>
          <a:prstGeom prst="rect">
            <a:avLst/>
          </a:prstGeom>
          <a:noFill/>
          <a:ln w="9525">
            <a:noFill/>
            <a:miter lim="800000"/>
            <a:headEnd/>
            <a:tailEnd/>
          </a:ln>
        </p:spPr>
      </p:pic>
      <p:pic>
        <p:nvPicPr>
          <p:cNvPr id="9" name="Obraz 8" descr="Darmowa grafika wektorowa Biznesmen wektor znak"/>
          <p:cNvPicPr/>
          <p:nvPr/>
        </p:nvPicPr>
        <p:blipFill>
          <a:blip r:embed="rId8"/>
          <a:srcRect/>
          <a:stretch>
            <a:fillRect/>
          </a:stretch>
        </p:blipFill>
        <p:spPr bwMode="auto">
          <a:xfrm>
            <a:off x="8864836" y="6530098"/>
            <a:ext cx="1647825" cy="2324100"/>
          </a:xfrm>
          <a:prstGeom prst="rect">
            <a:avLst/>
          </a:prstGeom>
          <a:noFill/>
          <a:ln w="9525">
            <a:noFill/>
            <a:miter lim="800000"/>
            <a:headEnd/>
            <a:tailEnd/>
          </a:ln>
        </p:spPr>
      </p:pic>
      <p:pic>
        <p:nvPicPr>
          <p:cNvPr id="10" name="Obraz 9" descr="Lekarz rysunek Vector Art Stock Images | Depositphotos"/>
          <p:cNvPicPr/>
          <p:nvPr/>
        </p:nvPicPr>
        <p:blipFill>
          <a:blip r:embed="rId9"/>
          <a:srcRect/>
          <a:stretch>
            <a:fillRect/>
          </a:stretch>
        </p:blipFill>
        <p:spPr bwMode="auto">
          <a:xfrm>
            <a:off x="11314274" y="1031132"/>
            <a:ext cx="1604057" cy="2206152"/>
          </a:xfrm>
          <a:prstGeom prst="rect">
            <a:avLst/>
          </a:prstGeom>
          <a:noFill/>
          <a:ln w="9525">
            <a:noFill/>
            <a:miter lim="800000"/>
            <a:headEnd/>
            <a:tailEnd/>
          </a:ln>
        </p:spPr>
      </p:pic>
      <p:pic>
        <p:nvPicPr>
          <p:cNvPr id="11" name="Obraz 10" descr="47,063 Dziennikarz Dziennikarz Grafika Wektorowa, Clipartów i Ilustracji -  123RF"/>
          <p:cNvPicPr/>
          <p:nvPr/>
        </p:nvPicPr>
        <p:blipFill>
          <a:blip r:embed="rId10"/>
          <a:srcRect/>
          <a:stretch>
            <a:fillRect/>
          </a:stretch>
        </p:blipFill>
        <p:spPr bwMode="auto">
          <a:xfrm>
            <a:off x="13754505" y="778212"/>
            <a:ext cx="2315589" cy="2529191"/>
          </a:xfrm>
          <a:prstGeom prst="rect">
            <a:avLst/>
          </a:prstGeom>
          <a:noFill/>
          <a:ln w="9525">
            <a:noFill/>
            <a:miter lim="800000"/>
            <a:headEnd/>
            <a:tailEnd/>
          </a:ln>
        </p:spPr>
      </p:pic>
      <p:pic>
        <p:nvPicPr>
          <p:cNvPr id="12" name="Obraz 11" descr="Śmieszne kierowcy Vector Art Stock Images | Depositphotos"/>
          <p:cNvPicPr/>
          <p:nvPr/>
        </p:nvPicPr>
        <p:blipFill>
          <a:blip r:embed="rId11"/>
          <a:srcRect/>
          <a:stretch>
            <a:fillRect/>
          </a:stretch>
        </p:blipFill>
        <p:spPr bwMode="auto">
          <a:xfrm>
            <a:off x="11008584" y="6595353"/>
            <a:ext cx="1968114" cy="2208989"/>
          </a:xfrm>
          <a:prstGeom prst="rect">
            <a:avLst/>
          </a:prstGeom>
          <a:noFill/>
          <a:ln w="9525">
            <a:noFill/>
            <a:miter lim="800000"/>
            <a:headEnd/>
            <a:tailEnd/>
          </a:ln>
        </p:spPr>
      </p:pic>
      <p:pic>
        <p:nvPicPr>
          <p:cNvPr id="13" name="Obraz 12" descr="237 Urzędnik Państwowy Grafika Wektorowa, Clipartów i Ilustracji - 123RF"/>
          <p:cNvPicPr/>
          <p:nvPr/>
        </p:nvPicPr>
        <p:blipFill>
          <a:blip r:embed="rId12"/>
          <a:srcRect/>
          <a:stretch>
            <a:fillRect/>
          </a:stretch>
        </p:blipFill>
        <p:spPr bwMode="auto">
          <a:xfrm>
            <a:off x="13606672" y="6420256"/>
            <a:ext cx="3085991" cy="2431914"/>
          </a:xfrm>
          <a:prstGeom prst="rect">
            <a:avLst/>
          </a:prstGeom>
          <a:noFill/>
          <a:ln w="9525">
            <a:noFill/>
            <a:miter lim="800000"/>
            <a:headEnd/>
            <a:tailEnd/>
          </a:ln>
        </p:spPr>
      </p:pic>
      <p:pic>
        <p:nvPicPr>
          <p:cNvPr id="14" name="Obraz 13" descr="14,551 Kobieta Inżynier Grafika Wektorowa, Clipartów i Ilustracji - 123RF"/>
          <p:cNvPicPr/>
          <p:nvPr/>
        </p:nvPicPr>
        <p:blipFill>
          <a:blip r:embed="rId13"/>
          <a:srcRect/>
          <a:stretch>
            <a:fillRect/>
          </a:stretch>
        </p:blipFill>
        <p:spPr bwMode="auto">
          <a:xfrm>
            <a:off x="6679759" y="739304"/>
            <a:ext cx="1530385" cy="25681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7"/>
            <a:ext cx="17441694" cy="9705942"/>
          </a:xfrm>
        </p:spPr>
        <p:txBody>
          <a:bodyPr>
            <a:normAutofit/>
          </a:bodyPr>
          <a:lstStyle/>
          <a:p>
            <a:r>
              <a:rPr lang="pl-PL" sz="6600" b="1" u="sng" dirty="0" smtClean="0">
                <a:effectLst>
                  <a:outerShdw blurRad="38100" dist="38100" dir="2700000" algn="tl">
                    <a:srgbClr val="000000">
                      <a:alpha val="43137"/>
                    </a:srgbClr>
                  </a:outerShdw>
                </a:effectLst>
              </a:rPr>
              <a:t>Uzupełnij zdania</a:t>
            </a:r>
            <a:br>
              <a:rPr lang="pl-PL" sz="6600" b="1" u="sng" dirty="0" smtClean="0">
                <a:effectLst>
                  <a:outerShdw blurRad="38100" dist="38100" dir="2700000" algn="tl">
                    <a:srgbClr val="000000">
                      <a:alpha val="43137"/>
                    </a:srgbClr>
                  </a:outerShdw>
                </a:effectLst>
              </a:rPr>
            </a:br>
            <a:r>
              <a:rPr lang="pl-PL" sz="4800" b="1" dirty="0" smtClean="0">
                <a:effectLst>
                  <a:outerShdw blurRad="38100" dist="38100" dir="2700000" algn="tl">
                    <a:srgbClr val="000000">
                      <a:alpha val="43137"/>
                    </a:srgbClr>
                  </a:outerShdw>
                </a:effectLst>
              </a:rPr>
              <a:t>1. Z zawodu jestem ….…………, pracuję w przychodni rodzinnej.</a:t>
            </a:r>
            <a:br>
              <a:rPr lang="pl-PL" sz="4800" b="1" dirty="0" smtClean="0">
                <a:effectLst>
                  <a:outerShdw blurRad="38100" dist="38100" dir="2700000" algn="tl">
                    <a:srgbClr val="000000">
                      <a:alpha val="43137"/>
                    </a:srgbClr>
                  </a:outerShdw>
                </a:effectLst>
              </a:rPr>
            </a:br>
            <a:r>
              <a:rPr lang="pl-PL" sz="4800" b="1" dirty="0" smtClean="0">
                <a:effectLst>
                  <a:outerShdw blurRad="38100" dist="38100" dir="2700000" algn="tl">
                    <a:srgbClr val="000000">
                      <a:alpha val="43137"/>
                    </a:srgbClr>
                  </a:outerShdw>
                </a:effectLst>
              </a:rPr>
              <a:t>2. Jestem ………………, pracuję i mieszkam na wsi.</a:t>
            </a:r>
            <a:br>
              <a:rPr lang="pl-PL" sz="4800" b="1" dirty="0" smtClean="0">
                <a:effectLst>
                  <a:outerShdw blurRad="38100" dist="38100" dir="2700000" algn="tl">
                    <a:srgbClr val="000000">
                      <a:alpha val="43137"/>
                    </a:srgbClr>
                  </a:outerShdw>
                </a:effectLst>
              </a:rPr>
            </a:br>
            <a:r>
              <a:rPr lang="pl-PL" sz="4800" b="1" dirty="0" smtClean="0">
                <a:effectLst>
                  <a:outerShdw blurRad="38100" dist="38100" dir="2700000" algn="tl">
                    <a:srgbClr val="000000">
                      <a:alpha val="43137"/>
                    </a:srgbClr>
                  </a:outerShdw>
                </a:effectLst>
              </a:rPr>
              <a:t>3. Jestem …………………, prowadzę audycje radiowe. </a:t>
            </a:r>
            <a:br>
              <a:rPr lang="pl-PL" sz="4800" b="1" dirty="0" smtClean="0">
                <a:effectLst>
                  <a:outerShdw blurRad="38100" dist="38100" dir="2700000" algn="tl">
                    <a:srgbClr val="000000">
                      <a:alpha val="43137"/>
                    </a:srgbClr>
                  </a:outerShdw>
                </a:effectLst>
              </a:rPr>
            </a:br>
            <a:r>
              <a:rPr lang="pl-PL" sz="4800" b="1" dirty="0" smtClean="0">
                <a:effectLst>
                  <a:outerShdw blurRad="38100" dist="38100" dir="2700000" algn="tl">
                    <a:srgbClr val="000000">
                      <a:alpha val="43137"/>
                    </a:srgbClr>
                  </a:outerShdw>
                </a:effectLst>
              </a:rPr>
              <a:t>4. Jestem ……………….., pracuję w filharmonii.</a:t>
            </a:r>
            <a:br>
              <a:rPr lang="pl-PL" sz="4800" b="1" dirty="0" smtClean="0">
                <a:effectLst>
                  <a:outerShdw blurRad="38100" dist="38100" dir="2700000" algn="tl">
                    <a:srgbClr val="000000">
                      <a:alpha val="43137"/>
                    </a:srgbClr>
                  </a:outerShdw>
                </a:effectLst>
              </a:rPr>
            </a:br>
            <a:r>
              <a:rPr lang="pl-PL" sz="4800" b="1" dirty="0" smtClean="0">
                <a:effectLst>
                  <a:outerShdw blurRad="38100" dist="38100" dir="2700000" algn="tl">
                    <a:srgbClr val="000000">
                      <a:alpha val="43137"/>
                    </a:srgbClr>
                  </a:outerShdw>
                </a:effectLst>
              </a:rPr>
              <a:t>5. Jestem ..……………….., występuję na scenie w teatrze.</a:t>
            </a:r>
            <a:br>
              <a:rPr lang="pl-PL" sz="4800" b="1" dirty="0" smtClean="0">
                <a:effectLst>
                  <a:outerShdw blurRad="38100" dist="38100" dir="2700000" algn="tl">
                    <a:srgbClr val="000000">
                      <a:alpha val="43137"/>
                    </a:srgbClr>
                  </a:outerShdw>
                </a:effectLst>
              </a:rPr>
            </a:br>
            <a:r>
              <a:rPr lang="pl-PL" sz="4800" b="1" dirty="0" smtClean="0">
                <a:effectLst>
                  <a:outerShdw blurRad="38100" dist="38100" dir="2700000" algn="tl">
                    <a:srgbClr val="000000">
                      <a:alpha val="43137"/>
                    </a:srgbClr>
                  </a:outerShdw>
                </a:effectLst>
              </a:rPr>
              <a:t>6. Mam studio fotograficzne, jestem ………………… .</a:t>
            </a:r>
            <a:br>
              <a:rPr lang="pl-PL" sz="4800" b="1" dirty="0" smtClean="0">
                <a:effectLst>
                  <a:outerShdw blurRad="38100" dist="38100" dir="2700000" algn="tl">
                    <a:srgbClr val="000000">
                      <a:alpha val="43137"/>
                    </a:srgbClr>
                  </a:outerShdw>
                </a:effectLst>
              </a:rPr>
            </a:br>
            <a:r>
              <a:rPr lang="pl-PL" sz="4800" b="1" dirty="0" smtClean="0">
                <a:effectLst>
                  <a:outerShdw blurRad="38100" dist="38100" dir="2700000" algn="tl">
                    <a:srgbClr val="000000">
                      <a:alpha val="43137"/>
                    </a:srgbClr>
                  </a:outerShdw>
                </a:effectLst>
              </a:rPr>
              <a:t>7. Projektuję nowoczesne osiedla, jestem ………………. .</a:t>
            </a:r>
            <a:br>
              <a:rPr lang="pl-PL" sz="4800" b="1" dirty="0" smtClean="0">
                <a:effectLst>
                  <a:outerShdw blurRad="38100" dist="38100" dir="2700000" algn="tl">
                    <a:srgbClr val="000000">
                      <a:alpha val="43137"/>
                    </a:srgbClr>
                  </a:outerShdw>
                </a:effectLst>
              </a:rPr>
            </a:br>
            <a:r>
              <a:rPr lang="pl-PL" sz="4800" b="1" dirty="0" smtClean="0">
                <a:effectLst>
                  <a:outerShdw blurRad="38100" dist="38100" dir="2700000" algn="tl">
                    <a:srgbClr val="000000">
                      <a:alpha val="43137"/>
                    </a:srgbClr>
                  </a:outerShdw>
                </a:effectLst>
              </a:rPr>
              <a:t>8. Mam pracownię malarską, jestem …………………… .</a:t>
            </a:r>
            <a:br>
              <a:rPr lang="pl-PL" sz="4800" b="1" dirty="0" smtClean="0">
                <a:effectLst>
                  <a:outerShdw blurRad="38100" dist="38100" dir="2700000" algn="tl">
                    <a:srgbClr val="000000">
                      <a:alpha val="43137"/>
                    </a:srgbClr>
                  </a:outerShdw>
                </a:effectLst>
              </a:rPr>
            </a:br>
            <a:r>
              <a:rPr lang="pl-PL" sz="4800" b="1" dirty="0" smtClean="0">
                <a:effectLst>
                  <a:outerShdw blurRad="38100" dist="38100" dir="2700000" algn="tl">
                    <a:srgbClr val="000000">
                      <a:alpha val="43137"/>
                    </a:srgbClr>
                  </a:outerShdw>
                </a:effectLst>
              </a:rPr>
              <a:t>9. Przewożę pasażerów autobusem, jestem ……………… .</a:t>
            </a:r>
            <a:br>
              <a:rPr lang="pl-PL" sz="4800" b="1" dirty="0" smtClean="0">
                <a:effectLst>
                  <a:outerShdw blurRad="38100" dist="38100" dir="2700000" algn="tl">
                    <a:srgbClr val="000000">
                      <a:alpha val="43137"/>
                    </a:srgbClr>
                  </a:outerShdw>
                </a:effectLst>
              </a:rPr>
            </a:br>
            <a:r>
              <a:rPr lang="pl-PL" sz="4800" b="1" dirty="0" smtClean="0">
                <a:effectLst>
                  <a:outerShdw blurRad="38100" dist="38100" dir="2700000" algn="tl">
                    <a:srgbClr val="000000">
                      <a:alpha val="43137"/>
                    </a:srgbClr>
                  </a:outerShdw>
                </a:effectLst>
              </a:rPr>
              <a:t>10. Kieruję budową dróg i mostów, jestem ……………… .</a:t>
            </a:r>
            <a:br>
              <a:rPr lang="pl-PL" sz="4800" b="1" dirty="0" smtClean="0">
                <a:effectLst>
                  <a:outerShdw blurRad="38100" dist="38100" dir="2700000" algn="tl">
                    <a:srgbClr val="000000">
                      <a:alpha val="43137"/>
                    </a:srgbClr>
                  </a:outerShdw>
                </a:effectLst>
              </a:rPr>
            </a:br>
            <a:endParaRPr lang="pl-PL" sz="4800" b="1"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199" y="274637"/>
            <a:ext cx="17286051" cy="9705941"/>
          </a:xfrm>
        </p:spPr>
        <p:txBody>
          <a:bodyPr>
            <a:normAutofit/>
          </a:bodyPr>
          <a:lstStyle/>
          <a:p>
            <a:pPr algn="l"/>
            <a:r>
              <a:rPr lang="pl-PL" sz="6000" b="1" u="sng" dirty="0" smtClean="0">
                <a:solidFill>
                  <a:schemeClr val="tx1"/>
                </a:solidFill>
                <a:effectLst>
                  <a:outerShdw blurRad="38100" dist="38100" dir="2700000" algn="tl">
                    <a:srgbClr val="000000">
                      <a:alpha val="43137"/>
                    </a:srgbClr>
                  </a:outerShdw>
                </a:effectLst>
              </a:rPr>
              <a:t>Odmiana czasowników: mówić, lubić, uczyć się.</a:t>
            </a:r>
            <a:r>
              <a:rPr lang="pl-PL" sz="4000" b="1" u="sng" dirty="0" smtClean="0">
                <a:solidFill>
                  <a:schemeClr val="tx1"/>
                </a:solidFill>
                <a:effectLst>
                  <a:outerShdw blurRad="38100" dist="38100" dir="2700000" algn="tl">
                    <a:srgbClr val="000000">
                      <a:alpha val="43137"/>
                    </a:srgbClr>
                  </a:outerShdw>
                </a:effectLst>
              </a:rPr>
              <a:t/>
            </a:r>
            <a:br>
              <a:rPr lang="pl-PL" sz="4000" b="1" u="sng" dirty="0" smtClean="0">
                <a:solidFill>
                  <a:schemeClr val="tx1"/>
                </a:solidFill>
                <a:effectLst>
                  <a:outerShdw blurRad="38100" dist="38100" dir="2700000" algn="tl">
                    <a:srgbClr val="000000">
                      <a:alpha val="43137"/>
                    </a:srgbClr>
                  </a:outerShdw>
                </a:effectLst>
              </a:rPr>
            </a:br>
            <a:r>
              <a:rPr lang="pl-PL" sz="4000" b="1" dirty="0" smtClean="0">
                <a:solidFill>
                  <a:schemeClr val="tx1"/>
                </a:solidFill>
                <a:effectLst>
                  <a:outerShdw blurRad="38100" dist="38100" dir="2700000" algn="tl">
                    <a:srgbClr val="000000">
                      <a:alpha val="43137"/>
                    </a:srgbClr>
                  </a:outerShdw>
                </a:effectLst>
              </a:rPr>
              <a:t>  </a:t>
            </a:r>
            <a:r>
              <a:rPr lang="pl-PL" sz="4000" b="1" dirty="0" smtClean="0">
                <a:effectLst>
                  <a:outerShdw blurRad="38100" dist="38100" dir="2700000" algn="tl">
                    <a:srgbClr val="000000">
                      <a:alpha val="43137"/>
                    </a:srgbClr>
                  </a:outerShdw>
                </a:effectLst>
              </a:rPr>
              <a:t>ja 	mówię,  			                    lubię,     				        ………………..</a:t>
            </a:r>
            <a:br>
              <a:rPr lang="pl-PL" sz="4000" b="1" dirty="0" smtClean="0">
                <a:effectLst>
                  <a:outerShdw blurRad="38100" dist="38100" dir="2700000" algn="tl">
                    <a:srgbClr val="000000">
                      <a:alpha val="43137"/>
                    </a:srgbClr>
                  </a:outerShdw>
                </a:effectLst>
              </a:rPr>
            </a:br>
            <a:r>
              <a:rPr lang="pl-PL" sz="4000" b="1" dirty="0" smtClean="0">
                <a:effectLst>
                  <a:outerShdw blurRad="38100" dist="38100" dir="2700000" algn="tl">
                    <a:srgbClr val="000000">
                      <a:alpha val="43137"/>
                    </a:srgbClr>
                  </a:outerShdw>
                </a:effectLst>
              </a:rPr>
              <a:t>ty 	……………..,   		                    ………………….,     			uczysz się</a:t>
            </a:r>
            <a:br>
              <a:rPr lang="pl-PL" sz="4000" b="1" dirty="0" smtClean="0">
                <a:effectLst>
                  <a:outerShdw blurRad="38100" dist="38100" dir="2700000" algn="tl">
                    <a:srgbClr val="000000">
                      <a:alpha val="43137"/>
                    </a:srgbClr>
                  </a:outerShdw>
                </a:effectLst>
              </a:rPr>
            </a:br>
            <a:r>
              <a:rPr lang="pl-PL" sz="4000" b="1" dirty="0" smtClean="0">
                <a:effectLst>
                  <a:outerShdw blurRad="38100" dist="38100" dir="2700000" algn="tl">
                    <a:srgbClr val="000000">
                      <a:alpha val="43137"/>
                    </a:srgbClr>
                  </a:outerShdw>
                </a:effectLst>
              </a:rPr>
              <a:t>on/ona/ono ………,  	                    lubi,         					uczy się </a:t>
            </a:r>
            <a:br>
              <a:rPr lang="pl-PL" sz="4000" b="1" dirty="0" smtClean="0">
                <a:effectLst>
                  <a:outerShdw blurRad="38100" dist="38100" dir="2700000" algn="tl">
                    <a:srgbClr val="000000">
                      <a:alpha val="43137"/>
                    </a:srgbClr>
                  </a:outerShdw>
                </a:effectLst>
              </a:rPr>
            </a:br>
            <a:r>
              <a:rPr lang="pl-PL" sz="4000" b="1" dirty="0" smtClean="0">
                <a:effectLst>
                  <a:outerShdw blurRad="38100" dist="38100" dir="2700000" algn="tl">
                    <a:srgbClr val="000000">
                      <a:alpha val="43137"/>
                    </a:srgbClr>
                  </a:outerShdw>
                </a:effectLst>
              </a:rPr>
              <a:t>my  ……………………,	                    ………………,		       		uczymy się</a:t>
            </a:r>
            <a:br>
              <a:rPr lang="pl-PL" sz="4000" b="1" dirty="0" smtClean="0">
                <a:effectLst>
                  <a:outerShdw blurRad="38100" dist="38100" dir="2700000" algn="tl">
                    <a:srgbClr val="000000">
                      <a:alpha val="43137"/>
                    </a:srgbClr>
                  </a:outerShdw>
                </a:effectLst>
              </a:rPr>
            </a:br>
            <a:r>
              <a:rPr lang="pl-PL" sz="4000" b="1" dirty="0" smtClean="0">
                <a:effectLst>
                  <a:outerShdw blurRad="38100" dist="38100" dir="2700000" algn="tl">
                    <a:srgbClr val="000000">
                      <a:alpha val="43137"/>
                    </a:srgbClr>
                  </a:outerShdw>
                </a:effectLst>
              </a:rPr>
              <a:t>wy  mówicie,		                    ……………….,				…………………</a:t>
            </a:r>
            <a:br>
              <a:rPr lang="pl-PL" sz="4000" b="1" dirty="0" smtClean="0">
                <a:effectLst>
                  <a:outerShdw blurRad="38100" dist="38100" dir="2700000" algn="tl">
                    <a:srgbClr val="000000">
                      <a:alpha val="43137"/>
                    </a:srgbClr>
                  </a:outerShdw>
                </a:effectLst>
              </a:rPr>
            </a:br>
            <a:r>
              <a:rPr lang="pl-PL" sz="4000" b="1" dirty="0" smtClean="0">
                <a:effectLst>
                  <a:outerShdw blurRad="38100" dist="38100" dir="2700000" algn="tl">
                    <a:srgbClr val="000000">
                      <a:alpha val="43137"/>
                    </a:srgbClr>
                  </a:outerShdw>
                </a:effectLst>
              </a:rPr>
              <a:t>oni/one ……………..,	                    lubią,	        			        …………………</a:t>
            </a:r>
            <a:br>
              <a:rPr lang="pl-PL" sz="4000" b="1" dirty="0" smtClean="0">
                <a:effectLst>
                  <a:outerShdw blurRad="38100" dist="38100" dir="2700000" algn="tl">
                    <a:srgbClr val="000000">
                      <a:alpha val="43137"/>
                    </a:srgbClr>
                  </a:outerShdw>
                </a:effectLst>
              </a:rPr>
            </a:br>
            <a:r>
              <a:rPr lang="pl-PL" sz="5400" b="1" u="sng" dirty="0" smtClean="0">
                <a:solidFill>
                  <a:schemeClr val="tx1"/>
                </a:solidFill>
                <a:effectLst>
                  <a:outerShdw blurRad="38100" dist="38100" dir="2700000" algn="tl">
                    <a:srgbClr val="000000">
                      <a:alpha val="43137"/>
                    </a:srgbClr>
                  </a:outerShdw>
                </a:effectLst>
              </a:rPr>
              <a:t> Ułóż po jednym zdaniu z każdym z wymienionych wyżej czasowników w dowolnej formie osobowej.</a:t>
            </a:r>
            <a:endParaRPr lang="pl-PL" sz="5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199" y="274638"/>
            <a:ext cx="17227685" cy="9433566"/>
          </a:xfrm>
        </p:spPr>
        <p:txBody>
          <a:bodyPr>
            <a:normAutofit/>
          </a:bodyPr>
          <a:lstStyle/>
          <a:p>
            <a:r>
              <a:rPr lang="pl-PL" sz="6000" b="1" u="sng" dirty="0" smtClean="0">
                <a:effectLst>
                  <a:outerShdw blurRad="38100" dist="38100" dir="2700000" algn="tl">
                    <a:srgbClr val="000000">
                      <a:alpha val="43137"/>
                    </a:srgbClr>
                  </a:outerShdw>
                </a:effectLst>
              </a:rPr>
              <a:t>Uzupełnij zdania czasownikami w nawiasach stosując właściwą formę osobową.</a:t>
            </a:r>
            <a:br>
              <a:rPr lang="pl-PL" sz="6000" b="1" u="sng" dirty="0" smtClean="0">
                <a:effectLst>
                  <a:outerShdw blurRad="38100" dist="38100" dir="2700000" algn="tl">
                    <a:srgbClr val="000000">
                      <a:alpha val="43137"/>
                    </a:srgbClr>
                  </a:outerShdw>
                </a:effectLst>
              </a:rPr>
            </a:br>
            <a:r>
              <a:rPr lang="pl-PL" sz="5400" b="1" dirty="0" smtClean="0">
                <a:effectLst>
                  <a:outerShdw blurRad="38100" dist="38100" dir="2700000" algn="tl">
                    <a:srgbClr val="000000">
                      <a:alpha val="43137"/>
                    </a:srgbClr>
                  </a:outerShdw>
                </a:effectLst>
              </a:rPr>
              <a:t>1. Czy pan ……….. dobrze po ukraińsku? (mówić)</a:t>
            </a:r>
            <a:br>
              <a:rPr lang="pl-PL" sz="5400" b="1" dirty="0" smtClean="0">
                <a:effectLst>
                  <a:outerShdw blurRad="38100" dist="38100" dir="2700000" algn="tl">
                    <a:srgbClr val="000000">
                      <a:alpha val="43137"/>
                    </a:srgbClr>
                  </a:outerShdw>
                </a:effectLst>
              </a:rPr>
            </a:br>
            <a:r>
              <a:rPr lang="pl-PL" sz="5400" b="1" dirty="0" smtClean="0">
                <a:effectLst>
                  <a:outerShdw blurRad="38100" dist="38100" dir="2700000" algn="tl">
                    <a:srgbClr val="000000">
                      <a:alpha val="43137"/>
                    </a:srgbClr>
                  </a:outerShdw>
                </a:effectLst>
              </a:rPr>
              <a:t>2. Ja ………… trochę po niemiecku. (mówić)</a:t>
            </a:r>
            <a:br>
              <a:rPr lang="pl-PL" sz="5400" b="1" dirty="0" smtClean="0">
                <a:effectLst>
                  <a:outerShdw blurRad="38100" dist="38100" dir="2700000" algn="tl">
                    <a:srgbClr val="000000">
                      <a:alpha val="43137"/>
                    </a:srgbClr>
                  </a:outerShdw>
                </a:effectLst>
              </a:rPr>
            </a:br>
            <a:r>
              <a:rPr lang="pl-PL" sz="5400" b="1" dirty="0" smtClean="0">
                <a:effectLst>
                  <a:outerShdw blurRad="38100" dist="38100" dir="2700000" algn="tl">
                    <a:srgbClr val="000000">
                      <a:alpha val="43137"/>
                    </a:srgbClr>
                  </a:outerShdw>
                </a:effectLst>
              </a:rPr>
              <a:t>3. Czy oni ……….. </a:t>
            </a:r>
            <a:r>
              <a:rPr lang="pl-PL" sz="5400" b="1" smtClean="0">
                <a:effectLst>
                  <a:outerShdw blurRad="38100" dist="38100" dir="2700000" algn="tl">
                    <a:srgbClr val="000000">
                      <a:alpha val="43137"/>
                    </a:srgbClr>
                  </a:outerShdw>
                </a:effectLst>
              </a:rPr>
              <a:t>muzykę</a:t>
            </a:r>
            <a:r>
              <a:rPr lang="pl-PL" sz="5400" b="1" dirty="0" smtClean="0">
                <a:effectLst>
                  <a:outerShdw blurRad="38100" dist="38100" dir="2700000" algn="tl">
                    <a:srgbClr val="000000">
                      <a:alpha val="43137"/>
                    </a:srgbClr>
                  </a:outerShdw>
                </a:effectLst>
              </a:rPr>
              <a:t>? (lubić)</a:t>
            </a:r>
            <a:br>
              <a:rPr lang="pl-PL" sz="5400" b="1" dirty="0" smtClean="0">
                <a:effectLst>
                  <a:outerShdw blurRad="38100" dist="38100" dir="2700000" algn="tl">
                    <a:srgbClr val="000000">
                      <a:alpha val="43137"/>
                    </a:srgbClr>
                  </a:outerShdw>
                </a:effectLst>
              </a:rPr>
            </a:br>
            <a:r>
              <a:rPr lang="pl-PL" sz="5400" b="1" dirty="0" smtClean="0">
                <a:effectLst>
                  <a:outerShdw blurRad="38100" dist="38100" dir="2700000" algn="tl">
                    <a:srgbClr val="000000">
                      <a:alpha val="43137"/>
                    </a:srgbClr>
                  </a:outerShdw>
                </a:effectLst>
              </a:rPr>
              <a:t>4. Czy Maria …………. angielskiego? (uczyć się)</a:t>
            </a:r>
            <a:br>
              <a:rPr lang="pl-PL" sz="5400" b="1" dirty="0" smtClean="0">
                <a:effectLst>
                  <a:outerShdw blurRad="38100" dist="38100" dir="2700000" algn="tl">
                    <a:srgbClr val="000000">
                      <a:alpha val="43137"/>
                    </a:srgbClr>
                  </a:outerShdw>
                </a:effectLst>
              </a:rPr>
            </a:br>
            <a:r>
              <a:rPr lang="pl-PL" sz="5400" b="1" dirty="0" smtClean="0">
                <a:effectLst>
                  <a:outerShdw blurRad="38100" dist="38100" dir="2700000" algn="tl">
                    <a:srgbClr val="000000">
                      <a:alpha val="43137"/>
                    </a:srgbClr>
                  </a:outerShdw>
                </a:effectLst>
              </a:rPr>
              <a:t>5. My bardzo …………… kino. (lubić)</a:t>
            </a:r>
            <a:br>
              <a:rPr lang="pl-PL" sz="5400" b="1" dirty="0" smtClean="0">
                <a:effectLst>
                  <a:outerShdw blurRad="38100" dist="38100" dir="2700000" algn="tl">
                    <a:srgbClr val="000000">
                      <a:alpha val="43137"/>
                    </a:srgbClr>
                  </a:outerShdw>
                </a:effectLst>
              </a:rPr>
            </a:br>
            <a:r>
              <a:rPr lang="pl-PL" sz="5400" b="1" dirty="0" smtClean="0">
                <a:effectLst>
                  <a:outerShdw blurRad="38100" dist="38100" dir="2700000" algn="tl">
                    <a:srgbClr val="000000">
                      <a:alpha val="43137"/>
                    </a:srgbClr>
                  </a:outerShdw>
                </a:effectLst>
              </a:rPr>
              <a:t>6. Co ty dzisiaj ………… ? (robić)</a:t>
            </a:r>
            <a:br>
              <a:rPr lang="pl-PL" sz="5400" b="1" dirty="0" smtClean="0">
                <a:effectLst>
                  <a:outerShdw blurRad="38100" dist="38100" dir="2700000" algn="tl">
                    <a:srgbClr val="000000">
                      <a:alpha val="43137"/>
                    </a:srgbClr>
                  </a:outerShdw>
                </a:effectLst>
              </a:rPr>
            </a:br>
            <a:r>
              <a:rPr lang="pl-PL" sz="5400" b="1" dirty="0" smtClean="0">
                <a:effectLst>
                  <a:outerShdw blurRad="38100" dist="38100" dir="2700000" algn="tl">
                    <a:srgbClr val="000000">
                      <a:alpha val="43137"/>
                    </a:srgbClr>
                  </a:outerShdw>
                </a:effectLst>
              </a:rPr>
              <a:t>7. Ja ………….. języka polskiego w Zamościu. (uczyć się)</a:t>
            </a:r>
            <a:br>
              <a:rPr lang="pl-PL" sz="5400" b="1" dirty="0" smtClean="0">
                <a:effectLst>
                  <a:outerShdw blurRad="38100" dist="38100" dir="2700000" algn="tl">
                    <a:srgbClr val="000000">
                      <a:alpha val="43137"/>
                    </a:srgbClr>
                  </a:outerShdw>
                </a:effectLst>
              </a:rPr>
            </a:br>
            <a:endParaRPr lang="pl-PL" sz="6000" b="1"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422400"/>
            <a:ext cx="17422238" cy="8421990"/>
          </a:xfrm>
        </p:spPr>
        <p:txBody>
          <a:bodyPr>
            <a:noAutofit/>
          </a:bodyPr>
          <a:lstStyle/>
          <a:p>
            <a:r>
              <a:rPr lang="pl-PL" sz="5400" b="1" u="sng" dirty="0" smtClean="0">
                <a:effectLst>
                  <a:outerShdw blurRad="38100" dist="38100" dir="2700000" algn="tl">
                    <a:srgbClr val="000000">
                      <a:alpha val="43137"/>
                    </a:srgbClr>
                  </a:outerShdw>
                </a:effectLst>
              </a:rPr>
              <a:t>Uzupełnij zdania.</a:t>
            </a:r>
            <a:r>
              <a:rPr lang="pl-PL" sz="4800" b="1" u="sng" dirty="0" smtClean="0">
                <a:effectLst>
                  <a:outerShdw blurRad="38100" dist="38100" dir="2700000" algn="tl">
                    <a:srgbClr val="000000">
                      <a:alpha val="43137"/>
                    </a:srgbClr>
                  </a:outerShdw>
                </a:effectLst>
              </a:rPr>
              <a:t/>
            </a:r>
            <a:br>
              <a:rPr lang="pl-PL" sz="4800" b="1" u="sng" dirty="0" smtClean="0">
                <a:effectLst>
                  <a:outerShdw blurRad="38100" dist="38100" dir="2700000" algn="tl">
                    <a:srgbClr val="000000">
                      <a:alpha val="43137"/>
                    </a:srgbClr>
                  </a:outerShdw>
                </a:effectLst>
              </a:rPr>
            </a:br>
            <a:r>
              <a:rPr lang="pl-PL" sz="4800" b="1" dirty="0" smtClean="0">
                <a:effectLst>
                  <a:outerShdw blurRad="38100" dist="38100" dir="2700000" algn="tl">
                    <a:srgbClr val="000000">
                      <a:alpha val="43137"/>
                    </a:srgbClr>
                  </a:outerShdw>
                </a:effectLst>
              </a:rPr>
              <a:t>Mam na imię Tomasz. </a:t>
            </a:r>
            <a:r>
              <a:rPr lang="pl-PL" sz="4800" b="1" dirty="0" err="1" smtClean="0">
                <a:effectLst>
                  <a:outerShdw blurRad="38100" dist="38100" dir="2700000" algn="tl">
                    <a:srgbClr val="000000">
                      <a:alpha val="43137"/>
                    </a:srgbClr>
                  </a:outerShdw>
                </a:effectLst>
              </a:rPr>
              <a:t>Mieszk</a:t>
            </a:r>
            <a:r>
              <a:rPr lang="pl-PL" sz="4800" b="1" dirty="0" smtClean="0">
                <a:effectLst>
                  <a:outerShdw blurRad="38100" dist="38100" dir="2700000" algn="tl">
                    <a:srgbClr val="000000">
                      <a:alpha val="43137"/>
                    </a:srgbClr>
                  </a:outerShdw>
                </a:effectLst>
              </a:rPr>
              <a:t>… i prac… w </a:t>
            </a:r>
            <a:r>
              <a:rPr lang="pl-PL" sz="4800" b="1" dirty="0" err="1" smtClean="0">
                <a:effectLst>
                  <a:outerShdw blurRad="38100" dist="38100" dir="2700000" algn="tl">
                    <a:srgbClr val="000000">
                      <a:alpha val="43137"/>
                    </a:srgbClr>
                  </a:outerShdw>
                </a:effectLst>
              </a:rPr>
              <a:t>Zamości</a:t>
            </a:r>
            <a:r>
              <a:rPr lang="pl-PL" sz="4800" b="1" dirty="0" smtClean="0">
                <a:effectLst>
                  <a:outerShdw blurRad="38100" dist="38100" dir="2700000" algn="tl">
                    <a:srgbClr val="000000">
                      <a:alpha val="43137"/>
                    </a:srgbClr>
                  </a:outerShdw>
                </a:effectLst>
              </a:rPr>
              <a:t>… . Jestem architekt… . Interes…. się kinem, muzyk… i sport… . Ucz… się języka francuski…. . Znam też język </a:t>
            </a:r>
            <a:r>
              <a:rPr lang="pl-PL" sz="4800" b="1" dirty="0" err="1" smtClean="0">
                <a:effectLst>
                  <a:outerShdw blurRad="38100" dist="38100" dir="2700000" algn="tl">
                    <a:srgbClr val="000000">
                      <a:alpha val="43137"/>
                    </a:srgbClr>
                  </a:outerShdw>
                </a:effectLst>
              </a:rPr>
              <a:t>angiel</a:t>
            </a:r>
            <a:r>
              <a:rPr lang="pl-PL" sz="4800" b="1" dirty="0" smtClean="0">
                <a:effectLst>
                  <a:outerShdw blurRad="38100" dist="38100" dir="2700000" algn="tl">
                    <a:srgbClr val="000000">
                      <a:alpha val="43137"/>
                    </a:srgbClr>
                  </a:outerShdw>
                </a:effectLst>
              </a:rPr>
              <a:t>…. . Moja narzeczona ma na imię Anna. Jest lwowian… . Jest bardzo </a:t>
            </a:r>
            <a:r>
              <a:rPr lang="pl-PL" sz="4800" b="1" dirty="0" err="1" smtClean="0">
                <a:effectLst>
                  <a:outerShdw blurRad="38100" dist="38100" dir="2700000" algn="tl">
                    <a:srgbClr val="000000">
                      <a:alpha val="43137"/>
                    </a:srgbClr>
                  </a:outerShdw>
                </a:effectLst>
              </a:rPr>
              <a:t>piękn</a:t>
            </a:r>
            <a:r>
              <a:rPr lang="pl-PL" sz="4800" b="1" dirty="0" smtClean="0">
                <a:effectLst>
                  <a:outerShdw blurRad="38100" dist="38100" dir="2700000" algn="tl">
                    <a:srgbClr val="000000">
                      <a:alpha val="43137"/>
                    </a:srgbClr>
                  </a:outerShdw>
                </a:effectLst>
              </a:rPr>
              <a:t>… i zdolna. Studiuje historię sztuki. Mówi biegle po </a:t>
            </a:r>
            <a:r>
              <a:rPr lang="pl-PL" sz="4800" b="1" dirty="0" err="1" smtClean="0">
                <a:effectLst>
                  <a:outerShdw blurRad="38100" dist="38100" dir="2700000" algn="tl">
                    <a:srgbClr val="000000">
                      <a:alpha val="43137"/>
                    </a:srgbClr>
                  </a:outerShdw>
                </a:effectLst>
              </a:rPr>
              <a:t>angiel</a:t>
            </a:r>
            <a:r>
              <a:rPr lang="pl-PL" sz="4800" b="1" dirty="0" smtClean="0">
                <a:effectLst>
                  <a:outerShdw blurRad="38100" dist="38100" dir="2700000" algn="tl">
                    <a:srgbClr val="000000">
                      <a:alpha val="43137"/>
                    </a:srgbClr>
                  </a:outerShdw>
                </a:effectLst>
              </a:rPr>
              <a:t>… , włosku i </a:t>
            </a:r>
            <a:r>
              <a:rPr lang="pl-PL" sz="4800" b="1" dirty="0" err="1" smtClean="0">
                <a:effectLst>
                  <a:outerShdw blurRad="38100" dist="38100" dir="2700000" algn="tl">
                    <a:srgbClr val="000000">
                      <a:alpha val="43137"/>
                    </a:srgbClr>
                  </a:outerShdw>
                </a:effectLst>
              </a:rPr>
              <a:t>hiszpań</a:t>
            </a:r>
            <a:r>
              <a:rPr lang="pl-PL" sz="4800" b="1" dirty="0" smtClean="0">
                <a:effectLst>
                  <a:outerShdw blurRad="38100" dist="38100" dir="2700000" algn="tl">
                    <a:srgbClr val="000000">
                      <a:alpha val="43137"/>
                    </a:srgbClr>
                  </a:outerShdw>
                </a:effectLst>
              </a:rPr>
              <a:t>… .</a:t>
            </a:r>
            <a:br>
              <a:rPr lang="pl-PL" sz="4800" b="1" dirty="0" smtClean="0">
                <a:effectLst>
                  <a:outerShdw blurRad="38100" dist="38100" dir="2700000" algn="tl">
                    <a:srgbClr val="000000">
                      <a:alpha val="43137"/>
                    </a:srgbClr>
                  </a:outerShdw>
                </a:effectLst>
              </a:rPr>
            </a:br>
            <a:r>
              <a:rPr lang="pl-PL" sz="5400" b="1" u="sng" dirty="0" smtClean="0">
                <a:effectLst>
                  <a:outerShdw blurRad="38100" dist="38100" dir="2700000" algn="tl">
                    <a:srgbClr val="000000">
                      <a:alpha val="43137"/>
                    </a:srgbClr>
                  </a:outerShdw>
                </a:effectLst>
              </a:rPr>
              <a:t>Odpowiedz na pytania do tekstu.</a:t>
            </a:r>
            <a:r>
              <a:rPr lang="pl-PL" sz="4800" b="1" u="sng" dirty="0" smtClean="0">
                <a:effectLst>
                  <a:outerShdw blurRad="38100" dist="38100" dir="2700000" algn="tl">
                    <a:srgbClr val="000000">
                      <a:alpha val="43137"/>
                    </a:srgbClr>
                  </a:outerShdw>
                </a:effectLst>
              </a:rPr>
              <a:t/>
            </a:r>
            <a:br>
              <a:rPr lang="pl-PL" sz="4800" b="1" u="sng" dirty="0" smtClean="0">
                <a:effectLst>
                  <a:outerShdw blurRad="38100" dist="38100" dir="2700000" algn="tl">
                    <a:srgbClr val="000000">
                      <a:alpha val="43137"/>
                    </a:srgbClr>
                  </a:outerShdw>
                </a:effectLst>
              </a:rPr>
            </a:br>
            <a:r>
              <a:rPr lang="pl-PL" sz="4800" b="1" dirty="0" smtClean="0">
                <a:effectLst>
                  <a:outerShdw blurRad="38100" dist="38100" dir="2700000" algn="tl">
                    <a:srgbClr val="000000">
                      <a:alpha val="43137"/>
                    </a:srgbClr>
                  </a:outerShdw>
                </a:effectLst>
              </a:rPr>
              <a:t>1. Skąd jest Tomasz? …………………………………………………………….</a:t>
            </a:r>
            <a:br>
              <a:rPr lang="pl-PL" sz="4800" b="1" dirty="0" smtClean="0">
                <a:effectLst>
                  <a:outerShdw blurRad="38100" dist="38100" dir="2700000" algn="tl">
                    <a:srgbClr val="000000">
                      <a:alpha val="43137"/>
                    </a:srgbClr>
                  </a:outerShdw>
                </a:effectLst>
              </a:rPr>
            </a:br>
            <a:r>
              <a:rPr lang="pl-PL" sz="4800" b="1" dirty="0" smtClean="0">
                <a:effectLst>
                  <a:outerShdw blurRad="38100" dist="38100" dir="2700000" algn="tl">
                    <a:srgbClr val="000000">
                      <a:alpha val="43137"/>
                    </a:srgbClr>
                  </a:outerShdw>
                </a:effectLst>
              </a:rPr>
              <a:t>2. Kim jest z zawodu? ……………………………………………………………</a:t>
            </a:r>
            <a:br>
              <a:rPr lang="pl-PL" sz="4800" b="1" dirty="0" smtClean="0">
                <a:effectLst>
                  <a:outerShdw blurRad="38100" dist="38100" dir="2700000" algn="tl">
                    <a:srgbClr val="000000">
                      <a:alpha val="43137"/>
                    </a:srgbClr>
                  </a:outerShdw>
                </a:effectLst>
              </a:rPr>
            </a:br>
            <a:r>
              <a:rPr lang="pl-PL" sz="4800" b="1" dirty="0" smtClean="0">
                <a:effectLst>
                  <a:outerShdw blurRad="38100" dist="38100" dir="2700000" algn="tl">
                    <a:srgbClr val="000000">
                      <a:alpha val="43137"/>
                    </a:srgbClr>
                  </a:outerShdw>
                </a:effectLst>
              </a:rPr>
              <a:t>3. Czym się interesuje? …………………………………………………………</a:t>
            </a:r>
            <a:br>
              <a:rPr lang="pl-PL" sz="4800" b="1" dirty="0" smtClean="0">
                <a:effectLst>
                  <a:outerShdw blurRad="38100" dist="38100" dir="2700000" algn="tl">
                    <a:srgbClr val="000000">
                      <a:alpha val="43137"/>
                    </a:srgbClr>
                  </a:outerShdw>
                </a:effectLst>
              </a:rPr>
            </a:br>
            <a:r>
              <a:rPr lang="pl-PL" sz="4800" b="1" dirty="0" smtClean="0">
                <a:effectLst>
                  <a:outerShdw blurRad="38100" dist="38100" dir="2700000" algn="tl">
                    <a:srgbClr val="000000">
                      <a:alpha val="43137"/>
                    </a:srgbClr>
                  </a:outerShdw>
                </a:effectLst>
              </a:rPr>
              <a:t>4. Czym zajmuje się jego narzeczona? ………………………………….</a:t>
            </a:r>
            <a:br>
              <a:rPr lang="pl-PL" sz="4800" b="1" dirty="0" smtClean="0">
                <a:effectLst>
                  <a:outerShdw blurRad="38100" dist="38100" dir="2700000" algn="tl">
                    <a:srgbClr val="000000">
                      <a:alpha val="43137"/>
                    </a:srgbClr>
                  </a:outerShdw>
                </a:effectLst>
              </a:rPr>
            </a:br>
            <a:r>
              <a:rPr lang="pl-PL" sz="4800" b="1" dirty="0" smtClean="0">
                <a:effectLst>
                  <a:outerShdw blurRad="38100" dist="38100" dir="2700000" algn="tl">
                    <a:srgbClr val="000000">
                      <a:alpha val="43137"/>
                    </a:srgbClr>
                  </a:outerShdw>
                </a:effectLst>
              </a:rPr>
              <a:t>5. Jaka jest? …………………………………………………………………………</a:t>
            </a:r>
            <a:br>
              <a:rPr lang="pl-PL" sz="4800" b="1" dirty="0" smtClean="0">
                <a:effectLst>
                  <a:outerShdw blurRad="38100" dist="38100" dir="2700000" algn="tl">
                    <a:srgbClr val="000000">
                      <a:alpha val="43137"/>
                    </a:srgbClr>
                  </a:outerShdw>
                </a:effectLst>
              </a:rPr>
            </a:br>
            <a:r>
              <a:rPr lang="pl-PL" sz="4800" b="1" dirty="0" smtClean="0">
                <a:effectLst>
                  <a:outerShdw blurRad="38100" dist="38100" dir="2700000" algn="tl">
                    <a:srgbClr val="000000">
                      <a:alpha val="43137"/>
                    </a:srgbClr>
                  </a:outerShdw>
                </a:effectLst>
              </a:rPr>
              <a:t>6. Jakie języki zna Anna? ……………………………………………………..</a:t>
            </a:r>
            <a:br>
              <a:rPr lang="pl-PL" sz="4800" b="1" dirty="0" smtClean="0">
                <a:effectLst>
                  <a:outerShdw blurRad="38100" dist="38100" dir="2700000" algn="tl">
                    <a:srgbClr val="000000">
                      <a:alpha val="43137"/>
                    </a:srgbClr>
                  </a:outerShdw>
                </a:effectLst>
              </a:rPr>
            </a:br>
            <a:r>
              <a:rPr lang="pl-PL" sz="4800" b="1" dirty="0" smtClean="0">
                <a:effectLst>
                  <a:outerShdw blurRad="38100" dist="38100" dir="2700000" algn="tl">
                    <a:srgbClr val="000000">
                      <a:alpha val="43137"/>
                    </a:srgbClr>
                  </a:outerShdw>
                </a:effectLst>
              </a:rPr>
              <a:t/>
            </a:r>
            <a:br>
              <a:rPr lang="pl-PL" sz="4800" b="1" dirty="0" smtClean="0">
                <a:effectLst>
                  <a:outerShdw blurRad="38100" dist="38100" dir="2700000" algn="tl">
                    <a:srgbClr val="000000">
                      <a:alpha val="43137"/>
                    </a:srgbClr>
                  </a:outerShdw>
                </a:effectLst>
              </a:rPr>
            </a:br>
            <a:endParaRPr lang="pl-PL" sz="4800" b="1"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DF4"/>
        </a:solidFill>
        <a:effectLst/>
      </p:bgPr>
    </p:bg>
    <p:spTree>
      <p:nvGrpSpPr>
        <p:cNvPr id="1" name="Shape 100"/>
        <p:cNvGrpSpPr/>
        <p:nvPr/>
      </p:nvGrpSpPr>
      <p:grpSpPr>
        <a:xfrm>
          <a:off x="0" y="0"/>
          <a:ext cx="0" cy="0"/>
          <a:chOff x="0" y="0"/>
          <a:chExt cx="0" cy="0"/>
        </a:xfrm>
      </p:grpSpPr>
      <p:pic>
        <p:nvPicPr>
          <p:cNvPr id="101" name="Google Shape;101;g164214c949a_1_2"/>
          <p:cNvPicPr preferRelativeResize="0"/>
          <p:nvPr/>
        </p:nvPicPr>
        <p:blipFill>
          <a:blip r:embed="rId3">
            <a:alphaModFix/>
          </a:blip>
          <a:stretch>
            <a:fillRect/>
          </a:stretch>
        </p:blipFill>
        <p:spPr>
          <a:xfrm>
            <a:off x="14316306" y="-245985"/>
            <a:ext cx="4402896" cy="2579611"/>
          </a:xfrm>
          <a:prstGeom prst="rect">
            <a:avLst/>
          </a:prstGeom>
          <a:noFill/>
          <a:ln>
            <a:noFill/>
          </a:ln>
        </p:spPr>
      </p:pic>
      <p:pic>
        <p:nvPicPr>
          <p:cNvPr id="102" name="Google Shape;102;g164214c949a_1_2"/>
          <p:cNvPicPr preferRelativeResize="0"/>
          <p:nvPr/>
        </p:nvPicPr>
        <p:blipFill>
          <a:blip r:embed="rId4">
            <a:alphaModFix/>
          </a:blip>
          <a:stretch>
            <a:fillRect/>
          </a:stretch>
        </p:blipFill>
        <p:spPr>
          <a:xfrm>
            <a:off x="7251075" y="8677300"/>
            <a:ext cx="3785851" cy="1892925"/>
          </a:xfrm>
          <a:prstGeom prst="rect">
            <a:avLst/>
          </a:prstGeom>
          <a:noFill/>
          <a:ln>
            <a:noFill/>
          </a:ln>
        </p:spPr>
      </p:pic>
      <p:pic>
        <p:nvPicPr>
          <p:cNvPr id="103" name="Google Shape;103;g164214c949a_1_2"/>
          <p:cNvPicPr preferRelativeResize="0"/>
          <p:nvPr/>
        </p:nvPicPr>
        <p:blipFill>
          <a:blip r:embed="rId5">
            <a:alphaModFix/>
          </a:blip>
          <a:stretch>
            <a:fillRect/>
          </a:stretch>
        </p:blipFill>
        <p:spPr>
          <a:xfrm>
            <a:off x="0" y="8867575"/>
            <a:ext cx="17983201" cy="79028"/>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17268092" cy="9713424"/>
          </a:xfrm>
        </p:spPr>
        <p:txBody>
          <a:bodyPr>
            <a:normAutofit/>
          </a:bodyPr>
          <a:lstStyle/>
          <a:p>
            <a:r>
              <a:rPr lang="pl-PL" sz="7200" b="1" u="sng" dirty="0" smtClean="0">
                <a:solidFill>
                  <a:schemeClr val="tx1"/>
                </a:solidFill>
                <a:effectLst>
                  <a:outerShdw blurRad="38100" dist="38100" dir="2700000" algn="tl">
                    <a:srgbClr val="000000">
                      <a:alpha val="43137"/>
                    </a:srgbClr>
                  </a:outerShdw>
                </a:effectLst>
              </a:rPr>
              <a:t>Uzupełnij zdania:</a:t>
            </a:r>
            <a:br>
              <a:rPr lang="pl-PL" sz="7200" b="1" u="sng" dirty="0" smtClean="0">
                <a:solidFill>
                  <a:schemeClr val="tx1"/>
                </a:solidFill>
                <a:effectLst>
                  <a:outerShdw blurRad="38100" dist="38100" dir="2700000" algn="tl">
                    <a:srgbClr val="000000">
                      <a:alpha val="43137"/>
                    </a:srgbClr>
                  </a:outerShdw>
                </a:effectLst>
              </a:rPr>
            </a:br>
            <a:r>
              <a:rPr lang="pl-PL" sz="6600" b="1" dirty="0" smtClean="0">
                <a:solidFill>
                  <a:schemeClr val="tx1"/>
                </a:solidFill>
                <a:effectLst>
                  <a:outerShdw blurRad="38100" dist="38100" dir="2700000" algn="tl">
                    <a:srgbClr val="000000">
                      <a:alpha val="43137"/>
                    </a:srgbClr>
                  </a:outerShdw>
                </a:effectLst>
              </a:rPr>
              <a:t>Nazywam się ……….. ……….. </a:t>
            </a:r>
            <a:br>
              <a:rPr lang="pl-PL" sz="6600" b="1" dirty="0" smtClean="0">
                <a:solidFill>
                  <a:schemeClr val="tx1"/>
                </a:solidFill>
                <a:effectLst>
                  <a:outerShdw blurRad="38100" dist="38100" dir="2700000" algn="tl">
                    <a:srgbClr val="000000">
                      <a:alpha val="43137"/>
                    </a:srgbClr>
                  </a:outerShdw>
                </a:effectLst>
              </a:rPr>
            </a:br>
            <a:r>
              <a:rPr lang="pl-PL" sz="6600" b="1" dirty="0" smtClean="0">
                <a:solidFill>
                  <a:schemeClr val="tx1"/>
                </a:solidFill>
                <a:effectLst>
                  <a:outerShdw blurRad="38100" dist="38100" dir="2700000" algn="tl">
                    <a:srgbClr val="000000">
                      <a:alpha val="43137"/>
                    </a:srgbClr>
                  </a:outerShdw>
                </a:effectLst>
              </a:rPr>
              <a:t>Przyjechałem z ……………… . Jestem ……………, mówię po …………….., znam też język…………. .</a:t>
            </a:r>
            <a:br>
              <a:rPr lang="pl-PL" sz="6600" b="1" dirty="0" smtClean="0">
                <a:solidFill>
                  <a:schemeClr val="tx1"/>
                </a:solidFill>
                <a:effectLst>
                  <a:outerShdw blurRad="38100" dist="38100" dir="2700000" algn="tl">
                    <a:srgbClr val="000000">
                      <a:alpha val="43137"/>
                    </a:srgbClr>
                  </a:outerShdw>
                </a:effectLst>
              </a:rPr>
            </a:br>
            <a:r>
              <a:rPr lang="pl-PL" sz="6600" b="1" dirty="0" smtClean="0">
                <a:solidFill>
                  <a:schemeClr val="tx1"/>
                </a:solidFill>
                <a:effectLst>
                  <a:outerShdw blurRad="38100" dist="38100" dir="2700000" algn="tl">
                    <a:srgbClr val="000000">
                      <a:alpha val="43137"/>
                    </a:srgbClr>
                  </a:outerShdw>
                </a:effectLst>
              </a:rPr>
              <a:t>Chciałbym nauczyć się języka ……………..</a:t>
            </a:r>
            <a:endParaRPr lang="pl-PL" sz="7200" b="1" u="sng"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199" y="274637"/>
            <a:ext cx="17338431" cy="9666531"/>
          </a:xfrm>
        </p:spPr>
        <p:txBody>
          <a:bodyPr>
            <a:normAutofit/>
          </a:bodyPr>
          <a:lstStyle/>
          <a:p>
            <a:r>
              <a:rPr lang="pl-PL" sz="6600" b="1" u="sng" dirty="0" smtClean="0">
                <a:solidFill>
                  <a:schemeClr val="tx1"/>
                </a:solidFill>
                <a:effectLst>
                  <a:outerShdw blurRad="38100" dist="38100" dir="2700000" algn="tl">
                    <a:srgbClr val="000000">
                      <a:alpha val="43137"/>
                    </a:srgbClr>
                  </a:outerShdw>
                </a:effectLst>
              </a:rPr>
              <a:t>Porozmawiaj z kolegą ustalając, kim są te osoby.</a:t>
            </a:r>
            <a:br>
              <a:rPr lang="pl-PL" sz="6600" b="1" u="sng" dirty="0" smtClean="0">
                <a:solidFill>
                  <a:schemeClr val="tx1"/>
                </a:solidFill>
                <a:effectLst>
                  <a:outerShdw blurRad="38100" dist="38100" dir="2700000" algn="tl">
                    <a:srgbClr val="000000">
                      <a:alpha val="43137"/>
                    </a:srgbClr>
                  </a:outerShdw>
                </a:effectLst>
              </a:rPr>
            </a:br>
            <a:r>
              <a:rPr lang="pl-PL" sz="7200" b="1" u="sng" dirty="0" smtClean="0">
                <a:solidFill>
                  <a:schemeClr val="tx1"/>
                </a:solidFill>
                <a:effectLst>
                  <a:outerShdw blurRad="38100" dist="38100" dir="2700000" algn="tl">
                    <a:srgbClr val="000000">
                      <a:alpha val="43137"/>
                    </a:srgbClr>
                  </a:outerShdw>
                </a:effectLst>
              </a:rPr>
              <a:t/>
            </a:r>
            <a:br>
              <a:rPr lang="pl-PL" sz="7200" b="1" u="sng" dirty="0" smtClean="0">
                <a:solidFill>
                  <a:schemeClr val="tx1"/>
                </a:solidFill>
                <a:effectLst>
                  <a:outerShdw blurRad="38100" dist="38100" dir="2700000" algn="tl">
                    <a:srgbClr val="000000">
                      <a:alpha val="43137"/>
                    </a:srgbClr>
                  </a:outerShdw>
                </a:effectLst>
              </a:rPr>
            </a:br>
            <a:r>
              <a:rPr lang="pl-PL" sz="4800" b="1" dirty="0" smtClean="0">
                <a:solidFill>
                  <a:schemeClr val="tx1"/>
                </a:solidFill>
                <a:effectLst>
                  <a:outerShdw blurRad="38100" dist="38100" dir="2700000" algn="tl">
                    <a:srgbClr val="000000">
                      <a:alpha val="43137"/>
                    </a:srgbClr>
                  </a:outerShdw>
                </a:effectLst>
              </a:rPr>
              <a:t>Przykład: Czy wiesz, kim jest </a:t>
            </a:r>
            <a:r>
              <a:rPr lang="pl-PL" sz="4800" b="1" dirty="0" err="1" smtClean="0">
                <a:solidFill>
                  <a:schemeClr val="tx1"/>
                </a:solidFill>
                <a:effectLst>
                  <a:outerShdw blurRad="38100" dist="38100" dir="2700000" algn="tl">
                    <a:srgbClr val="000000">
                      <a:alpha val="43137"/>
                    </a:srgbClr>
                  </a:outerShdw>
                </a:effectLst>
              </a:rPr>
              <a:t>Wołodymyr</a:t>
            </a:r>
            <a:r>
              <a:rPr lang="pl-PL" sz="4800" b="1" dirty="0" smtClean="0">
                <a:solidFill>
                  <a:schemeClr val="tx1"/>
                </a:solidFill>
                <a:effectLst>
                  <a:outerShdw blurRad="38100" dist="38100" dir="2700000" algn="tl">
                    <a:srgbClr val="000000">
                      <a:alpha val="43137"/>
                    </a:srgbClr>
                  </a:outerShdw>
                </a:effectLst>
              </a:rPr>
              <a:t> </a:t>
            </a:r>
            <a:r>
              <a:rPr lang="pl-PL" sz="4800" b="1" dirty="0" err="1" smtClean="0">
                <a:solidFill>
                  <a:schemeClr val="tx1"/>
                </a:solidFill>
                <a:effectLst>
                  <a:outerShdw blurRad="38100" dist="38100" dir="2700000" algn="tl">
                    <a:srgbClr val="000000">
                      <a:alpha val="43137"/>
                    </a:srgbClr>
                  </a:outerShdw>
                </a:effectLst>
              </a:rPr>
              <a:t>Zełenski</a:t>
            </a:r>
            <a:r>
              <a:rPr lang="pl-PL" sz="4800" b="1" dirty="0" smtClean="0">
                <a:solidFill>
                  <a:schemeClr val="tx1"/>
                </a:solidFill>
                <a:effectLst>
                  <a:outerShdw blurRad="38100" dist="38100" dir="2700000" algn="tl">
                    <a:srgbClr val="000000">
                      <a:alpha val="43137"/>
                    </a:srgbClr>
                  </a:outerShdw>
                </a:effectLst>
              </a:rPr>
              <a:t>?</a:t>
            </a:r>
            <a:r>
              <a:rPr lang="pl-PL" sz="4800" b="1" dirty="0" smtClean="0">
                <a:solidFill>
                  <a:srgbClr val="FF0000"/>
                </a:solidFill>
                <a:effectLst>
                  <a:outerShdw blurRad="38100" dist="38100" dir="2700000" algn="tl">
                    <a:srgbClr val="000000">
                      <a:alpha val="43137"/>
                    </a:srgbClr>
                  </a:outerShdw>
                </a:effectLst>
              </a:rPr>
              <a:t/>
            </a:r>
            <a:br>
              <a:rPr lang="pl-PL" sz="4800" b="1" dirty="0" smtClean="0">
                <a:solidFill>
                  <a:srgbClr val="FF0000"/>
                </a:solidFill>
                <a:effectLst>
                  <a:outerShdw blurRad="38100" dist="38100" dir="2700000" algn="tl">
                    <a:srgbClr val="000000">
                      <a:alpha val="43137"/>
                    </a:srgbClr>
                  </a:outerShdw>
                </a:effectLst>
              </a:rPr>
            </a:br>
            <a:r>
              <a:rPr lang="pl-PL" sz="4800" b="1" dirty="0" smtClean="0">
                <a:solidFill>
                  <a:srgbClr val="FF0000"/>
                </a:solidFill>
                <a:effectLst>
                  <a:outerShdw blurRad="38100" dist="38100" dir="2700000" algn="tl">
                    <a:srgbClr val="000000">
                      <a:alpha val="43137"/>
                    </a:srgbClr>
                  </a:outerShdw>
                </a:effectLst>
              </a:rPr>
              <a:t>Tak, on jest ukraińskim prezydentem.</a:t>
            </a:r>
            <a:r>
              <a:rPr lang="pl-PL" sz="4800" b="1" dirty="0" smtClean="0">
                <a:solidFill>
                  <a:schemeClr val="tx1"/>
                </a:solidFill>
                <a:effectLst>
                  <a:outerShdw blurRad="38100" dist="38100" dir="2700000" algn="tl">
                    <a:srgbClr val="000000">
                      <a:alpha val="43137"/>
                    </a:srgbClr>
                  </a:outerShdw>
                </a:effectLst>
              </a:rPr>
              <a:t/>
            </a:r>
            <a:br>
              <a:rPr lang="pl-PL" sz="4800" b="1" dirty="0" smtClean="0">
                <a:solidFill>
                  <a:schemeClr val="tx1"/>
                </a:solidFill>
                <a:effectLst>
                  <a:outerShdw blurRad="38100" dist="38100" dir="2700000" algn="tl">
                    <a:srgbClr val="000000">
                      <a:alpha val="43137"/>
                    </a:srgbClr>
                  </a:outerShdw>
                </a:effectLst>
              </a:rPr>
            </a:br>
            <a:r>
              <a:rPr lang="pl-PL" sz="4800" b="1" dirty="0" smtClean="0">
                <a:solidFill>
                  <a:schemeClr val="tx1"/>
                </a:solidFill>
                <a:effectLst>
                  <a:outerShdw blurRad="38100" dist="38100" dir="2700000" algn="tl">
                    <a:srgbClr val="000000">
                      <a:alpha val="43137"/>
                    </a:srgbClr>
                  </a:outerShdw>
                </a:effectLst>
              </a:rPr>
              <a:t> Czy wiesz, kim jest </a:t>
            </a:r>
            <a:r>
              <a:rPr lang="pl-PL" sz="4800" b="1" dirty="0" smtClean="0">
                <a:effectLst>
                  <a:outerShdw blurRad="38100" dist="38100" dir="2700000" algn="tl">
                    <a:srgbClr val="000000">
                      <a:alpha val="43137"/>
                    </a:srgbClr>
                  </a:outerShdw>
                </a:effectLst>
              </a:rPr>
              <a:t>Andrzej Wajda</a:t>
            </a:r>
            <a:r>
              <a:rPr lang="pl-PL" sz="4800" b="1" dirty="0" smtClean="0">
                <a:solidFill>
                  <a:schemeClr val="tx1"/>
                </a:solidFill>
                <a:effectLst>
                  <a:outerShdw blurRad="38100" dist="38100" dir="2700000" algn="tl">
                    <a:srgbClr val="000000">
                      <a:alpha val="43137"/>
                    </a:srgbClr>
                  </a:outerShdw>
                </a:effectLst>
              </a:rPr>
              <a:t>?</a:t>
            </a:r>
            <a:br>
              <a:rPr lang="pl-PL" sz="4800" b="1" dirty="0" smtClean="0">
                <a:solidFill>
                  <a:schemeClr val="tx1"/>
                </a:solidFill>
                <a:effectLst>
                  <a:outerShdw blurRad="38100" dist="38100" dir="2700000" algn="tl">
                    <a:srgbClr val="000000">
                      <a:alpha val="43137"/>
                    </a:srgbClr>
                  </a:outerShdw>
                </a:effectLst>
              </a:rPr>
            </a:br>
            <a:r>
              <a:rPr lang="pl-PL" sz="4800" b="1" dirty="0" smtClean="0">
                <a:solidFill>
                  <a:schemeClr val="tx1"/>
                </a:solidFill>
                <a:effectLst>
                  <a:outerShdw blurRad="38100" dist="38100" dir="2700000" algn="tl">
                    <a:srgbClr val="000000">
                      <a:alpha val="43137"/>
                    </a:srgbClr>
                  </a:outerShdw>
                </a:effectLst>
              </a:rPr>
              <a:t>Tak, on jest …………………..</a:t>
            </a:r>
            <a:br>
              <a:rPr lang="pl-PL" sz="4800" b="1" dirty="0" smtClean="0">
                <a:solidFill>
                  <a:schemeClr val="tx1"/>
                </a:solidFill>
                <a:effectLst>
                  <a:outerShdw blurRad="38100" dist="38100" dir="2700000" algn="tl">
                    <a:srgbClr val="000000">
                      <a:alpha val="43137"/>
                    </a:srgbClr>
                  </a:outerShdw>
                </a:effectLst>
              </a:rPr>
            </a:br>
            <a:r>
              <a:rPr lang="pl-PL" sz="4800" b="1" dirty="0" smtClean="0">
                <a:solidFill>
                  <a:schemeClr val="tx1"/>
                </a:solidFill>
                <a:effectLst>
                  <a:outerShdw blurRad="38100" dist="38100" dir="2700000" algn="tl">
                    <a:srgbClr val="000000">
                      <a:alpha val="43137"/>
                    </a:srgbClr>
                  </a:outerShdw>
                </a:effectLst>
              </a:rPr>
              <a:t> Czy wiesz, kim jest </a:t>
            </a:r>
            <a:r>
              <a:rPr lang="pl-PL" sz="4800" b="1" dirty="0" err="1" smtClean="0">
                <a:effectLst>
                  <a:outerShdw blurRad="38100" dist="38100" dir="2700000" algn="tl">
                    <a:srgbClr val="000000">
                      <a:alpha val="43137"/>
                    </a:srgbClr>
                  </a:outerShdw>
                </a:effectLst>
              </a:rPr>
              <a:t>Brad</a:t>
            </a:r>
            <a:r>
              <a:rPr lang="pl-PL" sz="4800" b="1" dirty="0" smtClean="0">
                <a:effectLst>
                  <a:outerShdw blurRad="38100" dist="38100" dir="2700000" algn="tl">
                    <a:srgbClr val="000000">
                      <a:alpha val="43137"/>
                    </a:srgbClr>
                  </a:outerShdw>
                </a:effectLst>
              </a:rPr>
              <a:t> </a:t>
            </a:r>
            <a:r>
              <a:rPr lang="pl-PL" sz="4800" b="1" dirty="0" err="1" smtClean="0">
                <a:effectLst>
                  <a:outerShdw blurRad="38100" dist="38100" dir="2700000" algn="tl">
                    <a:srgbClr val="000000">
                      <a:alpha val="43137"/>
                    </a:srgbClr>
                  </a:outerShdw>
                </a:effectLst>
              </a:rPr>
              <a:t>Pitt</a:t>
            </a:r>
            <a:r>
              <a:rPr lang="pl-PL" sz="4800" b="1" dirty="0" smtClean="0">
                <a:solidFill>
                  <a:schemeClr val="tx1"/>
                </a:solidFill>
                <a:effectLst>
                  <a:outerShdw blurRad="38100" dist="38100" dir="2700000" algn="tl">
                    <a:srgbClr val="000000">
                      <a:alpha val="43137"/>
                    </a:srgbClr>
                  </a:outerShdw>
                </a:effectLst>
              </a:rPr>
              <a:t>?</a:t>
            </a:r>
            <a:br>
              <a:rPr lang="pl-PL" sz="4800" b="1" dirty="0" smtClean="0">
                <a:solidFill>
                  <a:schemeClr val="tx1"/>
                </a:solidFill>
                <a:effectLst>
                  <a:outerShdw blurRad="38100" dist="38100" dir="2700000" algn="tl">
                    <a:srgbClr val="000000">
                      <a:alpha val="43137"/>
                    </a:srgbClr>
                  </a:outerShdw>
                </a:effectLst>
              </a:rPr>
            </a:br>
            <a:r>
              <a:rPr lang="pl-PL" sz="4800" b="1" dirty="0" smtClean="0">
                <a:solidFill>
                  <a:schemeClr val="tx1"/>
                </a:solidFill>
                <a:effectLst>
                  <a:outerShdw blurRad="38100" dist="38100" dir="2700000" algn="tl">
                    <a:srgbClr val="000000">
                      <a:alpha val="43137"/>
                    </a:srgbClr>
                  </a:outerShdw>
                </a:effectLst>
              </a:rPr>
              <a:t>Tak, on jest ……………….</a:t>
            </a:r>
            <a:br>
              <a:rPr lang="pl-PL" sz="4800" b="1" dirty="0" smtClean="0">
                <a:solidFill>
                  <a:schemeClr val="tx1"/>
                </a:solidFill>
                <a:effectLst>
                  <a:outerShdw blurRad="38100" dist="38100" dir="2700000" algn="tl">
                    <a:srgbClr val="000000">
                      <a:alpha val="43137"/>
                    </a:srgbClr>
                  </a:outerShdw>
                </a:effectLst>
              </a:rPr>
            </a:br>
            <a:r>
              <a:rPr lang="pl-PL" sz="4800" b="1" dirty="0" smtClean="0">
                <a:solidFill>
                  <a:schemeClr val="tx1"/>
                </a:solidFill>
                <a:effectLst>
                  <a:outerShdw blurRad="38100" dist="38100" dir="2700000" algn="tl">
                    <a:srgbClr val="000000">
                      <a:alpha val="43137"/>
                    </a:srgbClr>
                  </a:outerShdw>
                </a:effectLst>
              </a:rPr>
              <a:t> Czy wiesz, kim jest </a:t>
            </a:r>
            <a:r>
              <a:rPr lang="pl-PL" sz="4800" b="1" dirty="0" err="1" smtClean="0">
                <a:effectLst>
                  <a:outerShdw blurRad="38100" dist="38100" dir="2700000" algn="tl">
                    <a:srgbClr val="000000">
                      <a:alpha val="43137"/>
                    </a:srgbClr>
                  </a:outerShdw>
                </a:effectLst>
              </a:rPr>
              <a:t>Lesya</a:t>
            </a:r>
            <a:r>
              <a:rPr lang="pl-PL" sz="4800" b="1" dirty="0" smtClean="0">
                <a:effectLst>
                  <a:outerShdw blurRad="38100" dist="38100" dir="2700000" algn="tl">
                    <a:srgbClr val="000000">
                      <a:alpha val="43137"/>
                    </a:srgbClr>
                  </a:outerShdw>
                </a:effectLst>
              </a:rPr>
              <a:t> Ukrainka</a:t>
            </a:r>
            <a:r>
              <a:rPr lang="pl-PL" sz="4800" b="1" dirty="0" smtClean="0">
                <a:solidFill>
                  <a:schemeClr val="tx1"/>
                </a:solidFill>
                <a:effectLst>
                  <a:outerShdw blurRad="38100" dist="38100" dir="2700000" algn="tl">
                    <a:srgbClr val="000000">
                      <a:alpha val="43137"/>
                    </a:srgbClr>
                  </a:outerShdw>
                </a:effectLst>
              </a:rPr>
              <a:t>?</a:t>
            </a:r>
            <a:br>
              <a:rPr lang="pl-PL" sz="4800" b="1" dirty="0" smtClean="0">
                <a:solidFill>
                  <a:schemeClr val="tx1"/>
                </a:solidFill>
                <a:effectLst>
                  <a:outerShdw blurRad="38100" dist="38100" dir="2700000" algn="tl">
                    <a:srgbClr val="000000">
                      <a:alpha val="43137"/>
                    </a:srgbClr>
                  </a:outerShdw>
                </a:effectLst>
              </a:rPr>
            </a:br>
            <a:r>
              <a:rPr lang="pl-PL" sz="4800" b="1" dirty="0" smtClean="0">
                <a:solidFill>
                  <a:schemeClr val="tx1"/>
                </a:solidFill>
                <a:effectLst>
                  <a:outerShdw blurRad="38100" dist="38100" dir="2700000" algn="tl">
                    <a:srgbClr val="000000">
                      <a:alpha val="43137"/>
                    </a:srgbClr>
                  </a:outerShdw>
                </a:effectLst>
              </a:rPr>
              <a:t>Tak, ona jest ………………….</a:t>
            </a:r>
            <a:br>
              <a:rPr lang="pl-PL" sz="4800" b="1" dirty="0" smtClean="0">
                <a:solidFill>
                  <a:schemeClr val="tx1"/>
                </a:solidFill>
                <a:effectLst>
                  <a:outerShdw blurRad="38100" dist="38100" dir="2700000" algn="tl">
                    <a:srgbClr val="000000">
                      <a:alpha val="43137"/>
                    </a:srgbClr>
                  </a:outerShdw>
                </a:effectLst>
              </a:rPr>
            </a:br>
            <a:r>
              <a:rPr lang="pl-PL" sz="4800" b="1" dirty="0" smtClean="0">
                <a:solidFill>
                  <a:schemeClr val="tx1"/>
                </a:solidFill>
                <a:effectLst>
                  <a:outerShdw blurRad="38100" dist="38100" dir="2700000" algn="tl">
                    <a:srgbClr val="000000">
                      <a:alpha val="43137"/>
                    </a:srgbClr>
                  </a:outerShdw>
                </a:effectLst>
              </a:rPr>
              <a:t>Czy wiesz, kim jest Iga Świątek?</a:t>
            </a:r>
            <a:br>
              <a:rPr lang="pl-PL" sz="4800" b="1" dirty="0" smtClean="0">
                <a:solidFill>
                  <a:schemeClr val="tx1"/>
                </a:solidFill>
                <a:effectLst>
                  <a:outerShdw blurRad="38100" dist="38100" dir="2700000" algn="tl">
                    <a:srgbClr val="000000">
                      <a:alpha val="43137"/>
                    </a:srgbClr>
                  </a:outerShdw>
                </a:effectLst>
              </a:rPr>
            </a:br>
            <a:r>
              <a:rPr lang="pl-PL" sz="4800" b="1" dirty="0" smtClean="0">
                <a:solidFill>
                  <a:schemeClr val="tx1"/>
                </a:solidFill>
                <a:effectLst>
                  <a:outerShdw blurRad="38100" dist="38100" dir="2700000" algn="tl">
                    <a:srgbClr val="000000">
                      <a:alpha val="43137"/>
                    </a:srgbClr>
                  </a:outerShdw>
                </a:effectLst>
              </a:rPr>
              <a:t>Tak, ona jest …………………</a:t>
            </a:r>
            <a:endParaRPr lang="pl-PL" sz="4800" b="1" u="sng"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199" y="274638"/>
            <a:ext cx="17314985" cy="9549300"/>
          </a:xfrm>
        </p:spPr>
        <p:txBody>
          <a:bodyPr/>
          <a:lstStyle/>
          <a:p>
            <a:r>
              <a:rPr lang="pl-PL" sz="5400" b="1" u="sng" dirty="0" smtClean="0">
                <a:solidFill>
                  <a:schemeClr val="tx1"/>
                </a:solidFill>
                <a:effectLst>
                  <a:outerShdw blurRad="38100" dist="38100" dir="2700000" algn="tl">
                    <a:srgbClr val="000000">
                      <a:alpha val="43137"/>
                    </a:srgbClr>
                  </a:outerShdw>
                </a:effectLst>
              </a:rPr>
              <a:t>Odmiana przez przypadki: narzędnik (kim? czym?), liczba pojedyncza</a:t>
            </a:r>
            <a:br>
              <a:rPr lang="pl-PL" sz="5400" b="1" u="sng" dirty="0" smtClean="0">
                <a:solidFill>
                  <a:schemeClr val="tx1"/>
                </a:solidFill>
                <a:effectLst>
                  <a:outerShdw blurRad="38100" dist="38100" dir="2700000" algn="tl">
                    <a:srgbClr val="000000">
                      <a:alpha val="43137"/>
                    </a:srgbClr>
                  </a:outerShdw>
                </a:effectLst>
              </a:rPr>
            </a:br>
            <a:r>
              <a:rPr lang="pl-PL" sz="5400" b="1" u="sng" dirty="0" smtClean="0">
                <a:solidFill>
                  <a:schemeClr val="tx1"/>
                </a:solidFill>
                <a:effectLst>
                  <a:outerShdw blurRad="38100" dist="38100" dir="2700000" algn="tl">
                    <a:srgbClr val="000000">
                      <a:alpha val="43137"/>
                    </a:srgbClr>
                  </a:outerShdw>
                </a:effectLst>
              </a:rPr>
              <a:t/>
            </a:r>
            <a:br>
              <a:rPr lang="pl-PL" sz="5400" b="1" u="sng" dirty="0" smtClean="0">
                <a:solidFill>
                  <a:schemeClr val="tx1"/>
                </a:solidFill>
                <a:effectLst>
                  <a:outerShdw blurRad="38100" dist="38100" dir="2700000" algn="tl">
                    <a:srgbClr val="000000">
                      <a:alpha val="43137"/>
                    </a:srgbClr>
                  </a:outerShdw>
                </a:effectLst>
              </a:rPr>
            </a:br>
            <a:r>
              <a:rPr lang="pl-PL" sz="5400" b="1" u="sng" dirty="0" smtClean="0">
                <a:solidFill>
                  <a:schemeClr val="tx1"/>
                </a:solidFill>
                <a:effectLst>
                  <a:outerShdw blurRad="38100" dist="38100" dir="2700000" algn="tl">
                    <a:srgbClr val="000000">
                      <a:alpha val="43137"/>
                    </a:srgbClr>
                  </a:outerShdw>
                </a:effectLst>
              </a:rPr>
              <a:t>- </a:t>
            </a:r>
            <a:r>
              <a:rPr lang="pl-PL" sz="4800" b="1" u="sng" dirty="0" smtClean="0">
                <a:solidFill>
                  <a:schemeClr val="tx1"/>
                </a:solidFill>
                <a:effectLst>
                  <a:outerShdw blurRad="38100" dist="38100" dir="2700000" algn="tl">
                    <a:srgbClr val="000000">
                      <a:alpha val="43137"/>
                    </a:srgbClr>
                  </a:outerShdw>
                </a:effectLst>
              </a:rPr>
              <a:t>rodzaj męski</a:t>
            </a:r>
            <a:r>
              <a:rPr lang="pl-PL" b="1" u="sng" dirty="0" smtClean="0">
                <a:solidFill>
                  <a:schemeClr val="tx1"/>
                </a:solidFill>
                <a:effectLst>
                  <a:outerShdw blurRad="38100" dist="38100" dir="2700000" algn="tl">
                    <a:srgbClr val="000000">
                      <a:alpha val="43137"/>
                    </a:srgbClr>
                  </a:outerShdw>
                </a:effectLst>
              </a:rPr>
              <a:t/>
            </a:r>
            <a:br>
              <a:rPr lang="pl-PL" b="1" u="sng" dirty="0" smtClean="0">
                <a:solidFill>
                  <a:schemeClr val="tx1"/>
                </a:solidFill>
                <a:effectLst>
                  <a:outerShdw blurRad="38100" dist="38100" dir="2700000" algn="tl">
                    <a:srgbClr val="000000">
                      <a:alpha val="43137"/>
                    </a:srgbClr>
                  </a:outerShdw>
                </a:effectLst>
              </a:rPr>
            </a:br>
            <a:r>
              <a:rPr lang="pl-PL" b="1" dirty="0" smtClean="0">
                <a:solidFill>
                  <a:schemeClr val="tx1"/>
                </a:solidFill>
                <a:effectLst>
                  <a:outerShdw blurRad="38100" dist="38100" dir="2700000" algn="tl">
                    <a:srgbClr val="000000">
                      <a:alpha val="43137"/>
                    </a:srgbClr>
                  </a:outerShdw>
                </a:effectLst>
              </a:rPr>
              <a:t>mianownik: dobry nauczyciel      narzędnik: dobr</a:t>
            </a:r>
            <a:r>
              <a:rPr lang="pl-PL" b="1" u="sng" dirty="0" smtClean="0">
                <a:solidFill>
                  <a:srgbClr val="FF0000"/>
                </a:solidFill>
                <a:effectLst>
                  <a:outerShdw blurRad="38100" dist="38100" dir="2700000" algn="tl">
                    <a:srgbClr val="000000">
                      <a:alpha val="43137"/>
                    </a:srgbClr>
                  </a:outerShdw>
                </a:effectLst>
              </a:rPr>
              <a:t>ym</a:t>
            </a:r>
            <a:r>
              <a:rPr lang="pl-PL" b="1" dirty="0" smtClean="0">
                <a:solidFill>
                  <a:schemeClr val="tx1"/>
                </a:solidFill>
                <a:effectLst>
                  <a:outerShdw blurRad="38100" dist="38100" dir="2700000" algn="tl">
                    <a:srgbClr val="000000">
                      <a:alpha val="43137"/>
                    </a:srgbClr>
                  </a:outerShdw>
                </a:effectLst>
              </a:rPr>
              <a:t> nauczyciel</a:t>
            </a:r>
            <a:r>
              <a:rPr lang="pl-PL" b="1" u="sng" dirty="0" smtClean="0">
                <a:solidFill>
                  <a:srgbClr val="FF0000"/>
                </a:solidFill>
                <a:effectLst>
                  <a:outerShdw blurRad="38100" dist="38100" dir="2700000" algn="tl">
                    <a:srgbClr val="000000">
                      <a:alpha val="43137"/>
                    </a:srgbClr>
                  </a:outerShdw>
                </a:effectLst>
              </a:rPr>
              <a:t>em</a:t>
            </a:r>
            <a:r>
              <a:rPr lang="pl-PL" b="1" dirty="0" smtClean="0">
                <a:solidFill>
                  <a:srgbClr val="FF0000"/>
                </a:solidFill>
                <a:effectLst>
                  <a:outerShdw blurRad="38100" dist="38100" dir="2700000" algn="tl">
                    <a:srgbClr val="000000">
                      <a:alpha val="43137"/>
                    </a:srgbClr>
                  </a:outerShdw>
                </a:effectLst>
              </a:rPr>
              <a:t/>
            </a:r>
            <a:br>
              <a:rPr lang="pl-PL" b="1" dirty="0" smtClean="0">
                <a:solidFill>
                  <a:srgbClr val="FF0000"/>
                </a:solidFill>
                <a:effectLst>
                  <a:outerShdw blurRad="38100" dist="38100" dir="2700000" algn="tl">
                    <a:srgbClr val="000000">
                      <a:alpha val="43137"/>
                    </a:srgbClr>
                  </a:outerShdw>
                </a:effectLst>
              </a:rPr>
            </a:br>
            <a:r>
              <a:rPr lang="pl-PL" b="1" dirty="0" smtClean="0">
                <a:solidFill>
                  <a:schemeClr val="tx1"/>
                </a:solidFill>
                <a:effectLst>
                  <a:outerShdw blurRad="38100" dist="38100" dir="2700000" algn="tl">
                    <a:srgbClr val="000000">
                      <a:alpha val="43137"/>
                    </a:srgbClr>
                  </a:outerShdw>
                </a:effectLst>
              </a:rPr>
              <a:t>mianownik: niski mężczyzna       narzędnik: nisk</a:t>
            </a:r>
            <a:r>
              <a:rPr lang="pl-PL" b="1" u="sng" dirty="0" smtClean="0">
                <a:solidFill>
                  <a:srgbClr val="FF0000"/>
                </a:solidFill>
                <a:effectLst>
                  <a:outerShdw blurRad="38100" dist="38100" dir="2700000" algn="tl">
                    <a:srgbClr val="000000">
                      <a:alpha val="43137"/>
                    </a:srgbClr>
                  </a:outerShdw>
                </a:effectLst>
              </a:rPr>
              <a:t>im</a:t>
            </a:r>
            <a:r>
              <a:rPr lang="pl-PL" b="1" dirty="0" smtClean="0">
                <a:solidFill>
                  <a:schemeClr val="tx1"/>
                </a:solidFill>
                <a:effectLst>
                  <a:outerShdw blurRad="38100" dist="38100" dir="2700000" algn="tl">
                    <a:srgbClr val="000000">
                      <a:alpha val="43137"/>
                    </a:srgbClr>
                  </a:outerShdw>
                </a:effectLst>
              </a:rPr>
              <a:t> mężczyzn</a:t>
            </a:r>
            <a:r>
              <a:rPr lang="pl-PL" b="1" u="sng" dirty="0" smtClean="0">
                <a:solidFill>
                  <a:srgbClr val="FF0000"/>
                </a:solidFill>
                <a:effectLst>
                  <a:outerShdw blurRad="38100" dist="38100" dir="2700000" algn="tl">
                    <a:srgbClr val="000000">
                      <a:alpha val="43137"/>
                    </a:srgbClr>
                  </a:outerShdw>
                </a:effectLst>
              </a:rPr>
              <a:t>ą</a:t>
            </a:r>
            <a:br>
              <a:rPr lang="pl-PL" b="1" u="sng" dirty="0" smtClean="0">
                <a:solidFill>
                  <a:srgbClr val="FF0000"/>
                </a:solidFill>
                <a:effectLst>
                  <a:outerShdw blurRad="38100" dist="38100" dir="2700000" algn="tl">
                    <a:srgbClr val="000000">
                      <a:alpha val="43137"/>
                    </a:srgbClr>
                  </a:outerShdw>
                </a:effectLst>
              </a:rPr>
            </a:br>
            <a:r>
              <a:rPr lang="pl-PL" b="1" u="sng" dirty="0" smtClean="0">
                <a:solidFill>
                  <a:schemeClr val="tx1"/>
                </a:solidFill>
                <a:effectLst>
                  <a:outerShdw blurRad="38100" dist="38100" dir="2700000" algn="tl">
                    <a:srgbClr val="000000">
                      <a:alpha val="43137"/>
                    </a:srgbClr>
                  </a:outerShdw>
                </a:effectLst>
              </a:rPr>
              <a:t>- rodzaj żeński</a:t>
            </a:r>
            <a:r>
              <a:rPr lang="pl-PL" b="1" dirty="0" smtClean="0">
                <a:solidFill>
                  <a:schemeClr val="tx1"/>
                </a:solidFill>
                <a:effectLst>
                  <a:outerShdw blurRad="38100" dist="38100" dir="2700000" algn="tl">
                    <a:srgbClr val="000000">
                      <a:alpha val="43137"/>
                    </a:srgbClr>
                  </a:outerShdw>
                </a:effectLst>
              </a:rPr>
              <a:t/>
            </a:r>
            <a:br>
              <a:rPr lang="pl-PL" b="1" dirty="0" smtClean="0">
                <a:solidFill>
                  <a:schemeClr val="tx1"/>
                </a:solidFill>
                <a:effectLst>
                  <a:outerShdw blurRad="38100" dist="38100" dir="2700000" algn="tl">
                    <a:srgbClr val="000000">
                      <a:alpha val="43137"/>
                    </a:srgbClr>
                  </a:outerShdw>
                </a:effectLst>
              </a:rPr>
            </a:br>
            <a:r>
              <a:rPr lang="pl-PL" b="1" dirty="0" smtClean="0">
                <a:solidFill>
                  <a:schemeClr val="tx1"/>
                </a:solidFill>
                <a:effectLst>
                  <a:outerShdw blurRad="38100" dist="38100" dir="2700000" algn="tl">
                    <a:srgbClr val="000000">
                      <a:alpha val="43137"/>
                    </a:srgbClr>
                  </a:outerShdw>
                </a:effectLst>
              </a:rPr>
              <a:t>mianownik: piękna kobieta      narzędnik: piękn</a:t>
            </a:r>
            <a:r>
              <a:rPr lang="pl-PL" b="1" u="sng" dirty="0" smtClean="0">
                <a:solidFill>
                  <a:srgbClr val="FF0000"/>
                </a:solidFill>
                <a:effectLst>
                  <a:outerShdw blurRad="38100" dist="38100" dir="2700000" algn="tl">
                    <a:srgbClr val="000000">
                      <a:alpha val="43137"/>
                    </a:srgbClr>
                  </a:outerShdw>
                </a:effectLst>
              </a:rPr>
              <a:t>ą</a:t>
            </a:r>
            <a:r>
              <a:rPr lang="pl-PL" b="1" dirty="0" smtClean="0">
                <a:solidFill>
                  <a:schemeClr val="tx1"/>
                </a:solidFill>
                <a:effectLst>
                  <a:outerShdw blurRad="38100" dist="38100" dir="2700000" algn="tl">
                    <a:srgbClr val="000000">
                      <a:alpha val="43137"/>
                    </a:srgbClr>
                  </a:outerShdw>
                </a:effectLst>
              </a:rPr>
              <a:t> kobiet</a:t>
            </a:r>
            <a:r>
              <a:rPr lang="pl-PL" b="1" u="sng" dirty="0" smtClean="0">
                <a:solidFill>
                  <a:srgbClr val="FF0000"/>
                </a:solidFill>
                <a:effectLst>
                  <a:outerShdw blurRad="38100" dist="38100" dir="2700000" algn="tl">
                    <a:srgbClr val="000000">
                      <a:alpha val="43137"/>
                    </a:srgbClr>
                  </a:outerShdw>
                </a:effectLst>
              </a:rPr>
              <a:t>ą</a:t>
            </a:r>
            <a:r>
              <a:rPr lang="pl-PL" b="1" dirty="0" smtClean="0">
                <a:solidFill>
                  <a:srgbClr val="FF0000"/>
                </a:solidFill>
                <a:effectLst>
                  <a:outerShdw blurRad="38100" dist="38100" dir="2700000" algn="tl">
                    <a:srgbClr val="000000">
                      <a:alpha val="43137"/>
                    </a:srgbClr>
                  </a:outerShdw>
                </a:effectLst>
              </a:rPr>
              <a:t/>
            </a:r>
            <a:br>
              <a:rPr lang="pl-PL" b="1" dirty="0" smtClean="0">
                <a:solidFill>
                  <a:srgbClr val="FF0000"/>
                </a:solidFill>
                <a:effectLst>
                  <a:outerShdw blurRad="38100" dist="38100" dir="2700000" algn="tl">
                    <a:srgbClr val="000000">
                      <a:alpha val="43137"/>
                    </a:srgbClr>
                  </a:outerShdw>
                </a:effectLst>
              </a:rPr>
            </a:br>
            <a:r>
              <a:rPr lang="pl-PL" b="1" u="sng" dirty="0" smtClean="0">
                <a:solidFill>
                  <a:schemeClr val="tx1"/>
                </a:solidFill>
                <a:effectLst>
                  <a:outerShdw blurRad="38100" dist="38100" dir="2700000" algn="tl">
                    <a:srgbClr val="000000">
                      <a:alpha val="43137"/>
                    </a:srgbClr>
                  </a:outerShdw>
                </a:effectLst>
              </a:rPr>
              <a:t>- rodzaj nijaki</a:t>
            </a:r>
            <a:br>
              <a:rPr lang="pl-PL" b="1" u="sng" dirty="0" smtClean="0">
                <a:solidFill>
                  <a:schemeClr val="tx1"/>
                </a:solidFill>
                <a:effectLst>
                  <a:outerShdw blurRad="38100" dist="38100" dir="2700000" algn="tl">
                    <a:srgbClr val="000000">
                      <a:alpha val="43137"/>
                    </a:srgbClr>
                  </a:outerShdw>
                </a:effectLst>
              </a:rPr>
            </a:br>
            <a:r>
              <a:rPr lang="pl-PL" b="1" dirty="0" smtClean="0">
                <a:solidFill>
                  <a:schemeClr val="tx1"/>
                </a:solidFill>
                <a:effectLst>
                  <a:outerShdw blurRad="38100" dist="38100" dir="2700000" algn="tl">
                    <a:srgbClr val="000000">
                      <a:alpha val="43137"/>
                    </a:srgbClr>
                  </a:outerShdw>
                </a:effectLst>
              </a:rPr>
              <a:t>mianownik: radosne dziecko      narzędnik: radosn</a:t>
            </a:r>
            <a:r>
              <a:rPr lang="pl-PL" b="1" u="sng" dirty="0" smtClean="0">
                <a:solidFill>
                  <a:srgbClr val="FF0000"/>
                </a:solidFill>
                <a:effectLst>
                  <a:outerShdw blurRad="38100" dist="38100" dir="2700000" algn="tl">
                    <a:srgbClr val="000000">
                      <a:alpha val="43137"/>
                    </a:srgbClr>
                  </a:outerShdw>
                </a:effectLst>
              </a:rPr>
              <a:t>ym</a:t>
            </a:r>
            <a:r>
              <a:rPr lang="pl-PL" b="1" dirty="0" smtClean="0">
                <a:solidFill>
                  <a:schemeClr val="tx1"/>
                </a:solidFill>
                <a:effectLst>
                  <a:outerShdw blurRad="38100" dist="38100" dir="2700000" algn="tl">
                    <a:srgbClr val="000000">
                      <a:alpha val="43137"/>
                    </a:srgbClr>
                  </a:outerShdw>
                </a:effectLst>
              </a:rPr>
              <a:t> dziecki</a:t>
            </a:r>
            <a:r>
              <a:rPr lang="pl-PL" b="1" u="sng" dirty="0" smtClean="0">
                <a:solidFill>
                  <a:srgbClr val="FF0000"/>
                </a:solidFill>
                <a:effectLst>
                  <a:outerShdw blurRad="38100" dist="38100" dir="2700000" algn="tl">
                    <a:srgbClr val="000000">
                      <a:alpha val="43137"/>
                    </a:srgbClr>
                  </a:outerShdw>
                </a:effectLst>
              </a:rPr>
              <a:t>em</a:t>
            </a:r>
            <a:endParaRPr lang="pl-PL" b="1" u="sng"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199" y="274637"/>
            <a:ext cx="17314985" cy="9619639"/>
          </a:xfrm>
        </p:spPr>
        <p:txBody>
          <a:bodyPr>
            <a:normAutofit/>
          </a:bodyPr>
          <a:lstStyle/>
          <a:p>
            <a:r>
              <a:rPr lang="pl-PL" sz="6600" b="1" u="sng" dirty="0" smtClean="0">
                <a:effectLst>
                  <a:outerShdw blurRad="38100" dist="38100" dir="2700000" algn="tl">
                    <a:srgbClr val="000000">
                      <a:alpha val="43137"/>
                    </a:srgbClr>
                  </a:outerShdw>
                </a:effectLst>
              </a:rPr>
              <a:t>Wskaż właściwą formę.</a:t>
            </a:r>
            <a:br>
              <a:rPr lang="pl-PL" sz="6600" b="1" u="sng" dirty="0" smtClean="0">
                <a:effectLst>
                  <a:outerShdw blurRad="38100" dist="38100" dir="2700000" algn="tl">
                    <a:srgbClr val="000000">
                      <a:alpha val="43137"/>
                    </a:srgbClr>
                  </a:outerShdw>
                </a:effectLst>
              </a:rPr>
            </a:br>
            <a:r>
              <a:rPr lang="pl-PL" sz="5400" b="1" dirty="0" smtClean="0">
                <a:effectLst>
                  <a:outerShdw blurRad="38100" dist="38100" dir="2700000" algn="tl">
                    <a:srgbClr val="000000">
                      <a:alpha val="43137"/>
                    </a:srgbClr>
                  </a:outerShdw>
                </a:effectLst>
              </a:rPr>
              <a:t>1. Monika jest dobra koleżanka/ dobrą koleżanką.</a:t>
            </a:r>
            <a:br>
              <a:rPr lang="pl-PL" sz="5400" b="1" dirty="0" smtClean="0">
                <a:effectLst>
                  <a:outerShdw blurRad="38100" dist="38100" dir="2700000" algn="tl">
                    <a:srgbClr val="000000">
                      <a:alpha val="43137"/>
                    </a:srgbClr>
                  </a:outerShdw>
                </a:effectLst>
              </a:rPr>
            </a:br>
            <a:r>
              <a:rPr lang="pl-PL" sz="5400" b="1" dirty="0" smtClean="0">
                <a:effectLst>
                  <a:outerShdw blurRad="38100" dist="38100" dir="2700000" algn="tl">
                    <a:srgbClr val="000000">
                      <a:alpha val="43137"/>
                    </a:srgbClr>
                  </a:outerShdw>
                </a:effectLst>
              </a:rPr>
              <a:t>2. Oscypek to polskim serem/ polski ser.</a:t>
            </a:r>
            <a:br>
              <a:rPr lang="pl-PL" sz="5400" b="1" dirty="0" smtClean="0">
                <a:effectLst>
                  <a:outerShdw blurRad="38100" dist="38100" dir="2700000" algn="tl">
                    <a:srgbClr val="000000">
                      <a:alpha val="43137"/>
                    </a:srgbClr>
                  </a:outerShdw>
                </a:effectLst>
              </a:rPr>
            </a:br>
            <a:r>
              <a:rPr lang="pl-PL" sz="5400" b="1" dirty="0" smtClean="0">
                <a:effectLst>
                  <a:outerShdw blurRad="38100" dist="38100" dir="2700000" algn="tl">
                    <a:srgbClr val="000000">
                      <a:alpha val="43137"/>
                    </a:srgbClr>
                  </a:outerShdw>
                </a:effectLst>
              </a:rPr>
              <a:t>3. Zamość jest polskim miastem/ jest polskie miasto.</a:t>
            </a:r>
            <a:br>
              <a:rPr lang="pl-PL" sz="5400" b="1" dirty="0" smtClean="0">
                <a:effectLst>
                  <a:outerShdw blurRad="38100" dist="38100" dir="2700000" algn="tl">
                    <a:srgbClr val="000000">
                      <a:alpha val="43137"/>
                    </a:srgbClr>
                  </a:outerShdw>
                </a:effectLst>
              </a:rPr>
            </a:br>
            <a:r>
              <a:rPr lang="pl-PL" sz="5400" b="1" dirty="0" smtClean="0">
                <a:effectLst>
                  <a:outerShdw blurRad="38100" dist="38100" dir="2700000" algn="tl">
                    <a:srgbClr val="000000">
                      <a:alpha val="43137"/>
                    </a:srgbClr>
                  </a:outerShdw>
                </a:effectLst>
              </a:rPr>
              <a:t>4. Jurij </a:t>
            </a:r>
            <a:r>
              <a:rPr lang="pl-PL" sz="5400" b="1" dirty="0" err="1" smtClean="0">
                <a:effectLst>
                  <a:outerShdw blurRad="38100" dist="38100" dir="2700000" algn="tl">
                    <a:srgbClr val="000000">
                      <a:alpha val="43137"/>
                    </a:srgbClr>
                  </a:outerShdw>
                </a:effectLst>
              </a:rPr>
              <a:t>Andruchowycz</a:t>
            </a:r>
            <a:r>
              <a:rPr lang="pl-PL" sz="5400" b="1" dirty="0" smtClean="0">
                <a:effectLst>
                  <a:outerShdw blurRad="38100" dist="38100" dir="2700000" algn="tl">
                    <a:srgbClr val="000000">
                      <a:alpha val="43137"/>
                    </a:srgbClr>
                  </a:outerShdw>
                </a:effectLst>
              </a:rPr>
              <a:t> jest ukraińskim poetą/ ukraiński poeta.</a:t>
            </a:r>
            <a:br>
              <a:rPr lang="pl-PL" sz="5400" b="1" dirty="0" smtClean="0">
                <a:effectLst>
                  <a:outerShdw blurRad="38100" dist="38100" dir="2700000" algn="tl">
                    <a:srgbClr val="000000">
                      <a:alpha val="43137"/>
                    </a:srgbClr>
                  </a:outerShdw>
                </a:effectLst>
              </a:rPr>
            </a:br>
            <a:r>
              <a:rPr lang="pl-PL" sz="5400" b="1" dirty="0" smtClean="0">
                <a:effectLst>
                  <a:outerShdw blurRad="38100" dist="38100" dir="2700000" algn="tl">
                    <a:srgbClr val="000000">
                      <a:alpha val="43137"/>
                    </a:srgbClr>
                  </a:outerShdw>
                </a:effectLst>
              </a:rPr>
              <a:t>5. Jarosława </a:t>
            </a:r>
            <a:r>
              <a:rPr lang="pl-PL" sz="5400" b="1" dirty="0" err="1" smtClean="0">
                <a:effectLst>
                  <a:outerShdw blurRad="38100" dist="38100" dir="2700000" algn="tl">
                    <a:srgbClr val="000000">
                      <a:alpha val="43137"/>
                    </a:srgbClr>
                  </a:outerShdw>
                </a:effectLst>
              </a:rPr>
              <a:t>Mahuczich</a:t>
            </a:r>
            <a:r>
              <a:rPr lang="pl-PL" sz="5400" b="1" dirty="0" smtClean="0">
                <a:effectLst>
                  <a:outerShdw blurRad="38100" dist="38100" dir="2700000" algn="tl">
                    <a:srgbClr val="000000">
                      <a:alpha val="43137"/>
                    </a:srgbClr>
                  </a:outerShdw>
                </a:effectLst>
              </a:rPr>
              <a:t> jest wysportowaną kobietą/ wysportowana kobieta.</a:t>
            </a:r>
            <a:br>
              <a:rPr lang="pl-PL" sz="5400" b="1" dirty="0" smtClean="0">
                <a:effectLst>
                  <a:outerShdw blurRad="38100" dist="38100" dir="2700000" algn="tl">
                    <a:srgbClr val="000000">
                      <a:alpha val="43137"/>
                    </a:srgbClr>
                  </a:outerShdw>
                </a:effectLst>
              </a:rPr>
            </a:br>
            <a:r>
              <a:rPr lang="pl-PL" sz="5400" b="1" dirty="0" smtClean="0">
                <a:effectLst>
                  <a:outerShdw blurRad="38100" dist="38100" dir="2700000" algn="tl">
                    <a:srgbClr val="000000">
                      <a:alpha val="43137"/>
                    </a:srgbClr>
                  </a:outerShdw>
                </a:effectLst>
              </a:rPr>
              <a:t>6. Anna jest wysoka kobieta/ jest wysoką kobietą.</a:t>
            </a:r>
            <a:br>
              <a:rPr lang="pl-PL" sz="5400" b="1" dirty="0" smtClean="0">
                <a:effectLst>
                  <a:outerShdw blurRad="38100" dist="38100" dir="2700000" algn="tl">
                    <a:srgbClr val="000000">
                      <a:alpha val="43137"/>
                    </a:srgbClr>
                  </a:outerShdw>
                </a:effectLst>
              </a:rPr>
            </a:br>
            <a:r>
              <a:rPr lang="pl-PL" sz="5400" b="1" dirty="0" smtClean="0">
                <a:effectLst>
                  <a:outerShdw blurRad="38100" dist="38100" dir="2700000" algn="tl">
                    <a:srgbClr val="000000">
                      <a:alpha val="43137"/>
                    </a:srgbClr>
                  </a:outerShdw>
                </a:effectLst>
              </a:rPr>
              <a:t>7. Andrzej Duda to polski prezydent/ polskim prezydentem.</a:t>
            </a:r>
            <a:r>
              <a:rPr lang="pl-PL" sz="6600" b="1" u="sng" dirty="0" smtClean="0">
                <a:effectLst>
                  <a:outerShdw blurRad="38100" dist="38100" dir="2700000" algn="tl">
                    <a:srgbClr val="000000">
                      <a:alpha val="43137"/>
                    </a:srgbClr>
                  </a:outerShdw>
                </a:effectLst>
              </a:rPr>
              <a:t/>
            </a:r>
            <a:br>
              <a:rPr lang="pl-PL" sz="6600" b="1" u="sng" dirty="0" smtClean="0">
                <a:effectLst>
                  <a:outerShdw blurRad="38100" dist="38100" dir="2700000" algn="tl">
                    <a:srgbClr val="000000">
                      <a:alpha val="43137"/>
                    </a:srgbClr>
                  </a:outerShdw>
                </a:effectLst>
              </a:rPr>
            </a:br>
            <a:endParaRPr lang="pl-PL" sz="6600" b="1"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7"/>
            <a:ext cx="16846062" cy="9666531"/>
          </a:xfrm>
        </p:spPr>
        <p:txBody>
          <a:bodyPr>
            <a:normAutofit/>
          </a:bodyPr>
          <a:lstStyle/>
          <a:p>
            <a:r>
              <a:rPr lang="pl-PL" sz="6600" b="1" u="sng" dirty="0" smtClean="0">
                <a:solidFill>
                  <a:schemeClr val="tx1"/>
                </a:solidFill>
                <a:effectLst>
                  <a:outerShdw blurRad="38100" dist="38100" dir="2700000" algn="tl">
                    <a:srgbClr val="000000">
                      <a:alpha val="43137"/>
                    </a:srgbClr>
                  </a:outerShdw>
                </a:effectLst>
              </a:rPr>
              <a:t>Wyrazy w nawiasach zastosuj w poprawnej formie narzędnika liczby pojedynczej.</a:t>
            </a:r>
            <a:br>
              <a:rPr lang="pl-PL" sz="6600" b="1" u="sng" dirty="0" smtClean="0">
                <a:solidFill>
                  <a:schemeClr val="tx1"/>
                </a:solidFill>
                <a:effectLst>
                  <a:outerShdw blurRad="38100" dist="38100" dir="2700000" algn="tl">
                    <a:srgbClr val="000000">
                      <a:alpha val="43137"/>
                    </a:srgbClr>
                  </a:outerShdw>
                </a:effectLst>
              </a:rPr>
            </a:br>
            <a:r>
              <a:rPr lang="pl-PL" sz="5400" b="1" dirty="0" smtClean="0">
                <a:solidFill>
                  <a:schemeClr val="tx1"/>
                </a:solidFill>
                <a:effectLst>
                  <a:outerShdw blurRad="38100" dist="38100" dir="2700000" algn="tl">
                    <a:srgbClr val="000000">
                      <a:alpha val="43137"/>
                    </a:srgbClr>
                  </a:outerShdw>
                </a:effectLst>
              </a:rPr>
              <a:t>1. Mikołaj Kopernik jest (polski astronom).</a:t>
            </a:r>
            <a:br>
              <a:rPr lang="pl-PL" sz="5400" b="1" dirty="0" smtClean="0">
                <a:solidFill>
                  <a:schemeClr val="tx1"/>
                </a:solidFill>
                <a:effectLst>
                  <a:outerShdw blurRad="38100" dist="38100" dir="2700000" algn="tl">
                    <a:srgbClr val="000000">
                      <a:alpha val="43137"/>
                    </a:srgbClr>
                  </a:outerShdw>
                </a:effectLst>
              </a:rPr>
            </a:br>
            <a:r>
              <a:rPr lang="pl-PL" sz="5400" b="1" dirty="0" smtClean="0">
                <a:solidFill>
                  <a:schemeClr val="tx1"/>
                </a:solidFill>
                <a:effectLst>
                  <a:outerShdw blurRad="38100" dist="38100" dir="2700000" algn="tl">
                    <a:srgbClr val="000000">
                      <a:alpha val="43137"/>
                    </a:srgbClr>
                  </a:outerShdw>
                </a:effectLst>
              </a:rPr>
              <a:t>1. Ewa jest (atrakcyjna kobieta).</a:t>
            </a:r>
            <a:br>
              <a:rPr lang="pl-PL" sz="5400" b="1" dirty="0" smtClean="0">
                <a:solidFill>
                  <a:schemeClr val="tx1"/>
                </a:solidFill>
                <a:effectLst>
                  <a:outerShdw blurRad="38100" dist="38100" dir="2700000" algn="tl">
                    <a:srgbClr val="000000">
                      <a:alpha val="43137"/>
                    </a:srgbClr>
                  </a:outerShdw>
                </a:effectLst>
              </a:rPr>
            </a:br>
            <a:r>
              <a:rPr lang="pl-PL" sz="5400" b="1" dirty="0" smtClean="0">
                <a:solidFill>
                  <a:schemeClr val="tx1"/>
                </a:solidFill>
                <a:effectLst>
                  <a:outerShdw blurRad="38100" dist="38100" dir="2700000" algn="tl">
                    <a:srgbClr val="000000">
                      <a:alpha val="43137"/>
                    </a:srgbClr>
                  </a:outerShdw>
                </a:effectLst>
              </a:rPr>
              <a:t>3. Aleksander jest (zdolny uczeń).</a:t>
            </a:r>
            <a:br>
              <a:rPr lang="pl-PL" sz="5400" b="1" dirty="0" smtClean="0">
                <a:solidFill>
                  <a:schemeClr val="tx1"/>
                </a:solidFill>
                <a:effectLst>
                  <a:outerShdw blurRad="38100" dist="38100" dir="2700000" algn="tl">
                    <a:srgbClr val="000000">
                      <a:alpha val="43137"/>
                    </a:srgbClr>
                  </a:outerShdw>
                </a:effectLst>
              </a:rPr>
            </a:br>
            <a:r>
              <a:rPr lang="pl-PL" sz="5400" b="1" dirty="0" smtClean="0">
                <a:solidFill>
                  <a:schemeClr val="tx1"/>
                </a:solidFill>
                <a:effectLst>
                  <a:outerShdw blurRad="38100" dist="38100" dir="2700000" algn="tl">
                    <a:srgbClr val="000000">
                      <a:alpha val="43137"/>
                    </a:srgbClr>
                  </a:outerShdw>
                </a:effectLst>
              </a:rPr>
              <a:t>5. Boże Narodzenie jest (radosne święto).</a:t>
            </a:r>
            <a:br>
              <a:rPr lang="pl-PL" sz="5400" b="1" dirty="0" smtClean="0">
                <a:solidFill>
                  <a:schemeClr val="tx1"/>
                </a:solidFill>
                <a:effectLst>
                  <a:outerShdw blurRad="38100" dist="38100" dir="2700000" algn="tl">
                    <a:srgbClr val="000000">
                      <a:alpha val="43137"/>
                    </a:srgbClr>
                  </a:outerShdw>
                </a:effectLst>
              </a:rPr>
            </a:br>
            <a:r>
              <a:rPr lang="pl-PL" sz="5400" b="1" dirty="0" smtClean="0">
                <a:solidFill>
                  <a:schemeClr val="tx1"/>
                </a:solidFill>
                <a:effectLst>
                  <a:outerShdw blurRad="38100" dist="38100" dir="2700000" algn="tl">
                    <a:srgbClr val="000000">
                      <a:alpha val="43137"/>
                    </a:srgbClr>
                  </a:outerShdw>
                </a:effectLst>
              </a:rPr>
              <a:t>6. Henryk jest (dobry lekarz).</a:t>
            </a:r>
            <a:br>
              <a:rPr lang="pl-PL" sz="5400" b="1" dirty="0" smtClean="0">
                <a:solidFill>
                  <a:schemeClr val="tx1"/>
                </a:solidFill>
                <a:effectLst>
                  <a:outerShdw blurRad="38100" dist="38100" dir="2700000" algn="tl">
                    <a:srgbClr val="000000">
                      <a:alpha val="43137"/>
                    </a:srgbClr>
                  </a:outerShdw>
                </a:effectLst>
              </a:rPr>
            </a:br>
            <a:r>
              <a:rPr lang="pl-PL" sz="5400" b="1" dirty="0" smtClean="0">
                <a:solidFill>
                  <a:schemeClr val="tx1"/>
                </a:solidFill>
                <a:effectLst>
                  <a:outerShdw blurRad="38100" dist="38100" dir="2700000" algn="tl">
                    <a:srgbClr val="000000">
                      <a:alpha val="43137"/>
                    </a:srgbClr>
                  </a:outerShdw>
                </a:effectLst>
              </a:rPr>
              <a:t>7. Żywiec jest (dobre piwo).</a:t>
            </a:r>
            <a:br>
              <a:rPr lang="pl-PL" sz="5400" b="1" dirty="0" smtClean="0">
                <a:solidFill>
                  <a:schemeClr val="tx1"/>
                </a:solidFill>
                <a:effectLst>
                  <a:outerShdw blurRad="38100" dist="38100" dir="2700000" algn="tl">
                    <a:srgbClr val="000000">
                      <a:alpha val="43137"/>
                    </a:srgbClr>
                  </a:outerShdw>
                </a:effectLst>
              </a:rPr>
            </a:br>
            <a:r>
              <a:rPr lang="pl-PL" sz="5400" b="1" dirty="0" smtClean="0">
                <a:solidFill>
                  <a:schemeClr val="tx1"/>
                </a:solidFill>
                <a:effectLst>
                  <a:outerShdw blurRad="38100" dist="38100" dir="2700000" algn="tl">
                    <a:srgbClr val="000000">
                      <a:alpha val="43137"/>
                    </a:srgbClr>
                  </a:outerShdw>
                </a:effectLst>
              </a:rPr>
              <a:t>8. Andżelika jest (dobra studentka).</a:t>
            </a:r>
            <a:br>
              <a:rPr lang="pl-PL" sz="5400" b="1" dirty="0" smtClean="0">
                <a:solidFill>
                  <a:schemeClr val="tx1"/>
                </a:solidFill>
                <a:effectLst>
                  <a:outerShdw blurRad="38100" dist="38100" dir="2700000" algn="tl">
                    <a:srgbClr val="000000">
                      <a:alpha val="43137"/>
                    </a:srgbClr>
                  </a:outerShdw>
                </a:effectLst>
              </a:rPr>
            </a:br>
            <a:r>
              <a:rPr lang="pl-PL" sz="5400" b="1" dirty="0" smtClean="0">
                <a:solidFill>
                  <a:schemeClr val="tx1"/>
                </a:solidFill>
                <a:effectLst>
                  <a:outerShdw blurRad="38100" dist="38100" dir="2700000" algn="tl">
                    <a:srgbClr val="000000">
                      <a:alpha val="43137"/>
                    </a:srgbClr>
                  </a:outerShdw>
                </a:effectLst>
              </a:rPr>
              <a:t>9. </a:t>
            </a:r>
            <a:r>
              <a:rPr lang="pl-PL" sz="5400" b="1" dirty="0" err="1" smtClean="0">
                <a:solidFill>
                  <a:schemeClr val="tx1"/>
                </a:solidFill>
                <a:effectLst>
                  <a:outerShdw blurRad="38100" dist="38100" dir="2700000" algn="tl">
                    <a:srgbClr val="000000">
                      <a:alpha val="43137"/>
                    </a:srgbClr>
                  </a:outerShdw>
                </a:effectLst>
              </a:rPr>
              <a:t>Haydamaky</a:t>
            </a:r>
            <a:r>
              <a:rPr lang="pl-PL" sz="5400" b="1" dirty="0" smtClean="0">
                <a:solidFill>
                  <a:schemeClr val="tx1"/>
                </a:solidFill>
                <a:effectLst>
                  <a:outerShdw blurRad="38100" dist="38100" dir="2700000" algn="tl">
                    <a:srgbClr val="000000">
                      <a:alpha val="43137"/>
                    </a:srgbClr>
                  </a:outerShdw>
                </a:effectLst>
              </a:rPr>
              <a:t> jest (ciekawy zespół).</a:t>
            </a:r>
            <a:br>
              <a:rPr lang="pl-PL" sz="5400" b="1" dirty="0" smtClean="0">
                <a:solidFill>
                  <a:schemeClr val="tx1"/>
                </a:solidFill>
                <a:effectLst>
                  <a:outerShdw blurRad="38100" dist="38100" dir="2700000" algn="tl">
                    <a:srgbClr val="000000">
                      <a:alpha val="43137"/>
                    </a:srgbClr>
                  </a:outerShdw>
                </a:effectLst>
              </a:rPr>
            </a:br>
            <a:r>
              <a:rPr lang="pl-PL" sz="5400" b="1" dirty="0" smtClean="0">
                <a:solidFill>
                  <a:schemeClr val="tx1"/>
                </a:solidFill>
                <a:effectLst>
                  <a:outerShdw blurRad="38100" dist="38100" dir="2700000" algn="tl">
                    <a:srgbClr val="000000">
                      <a:alpha val="43137"/>
                    </a:srgbClr>
                  </a:outerShdw>
                </a:effectLst>
              </a:rPr>
              <a:t>10. On jest (pracowity urzędnik).</a:t>
            </a:r>
            <a:endParaRPr lang="pl-PL" sz="6600" b="1" u="sng"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199" y="274637"/>
            <a:ext cx="17385323" cy="9643085"/>
          </a:xfrm>
        </p:spPr>
        <p:txBody>
          <a:bodyPr/>
          <a:lstStyle/>
          <a:p>
            <a:pPr algn="l"/>
            <a:r>
              <a:rPr lang="pl-PL" sz="6600" b="1" dirty="0" smtClean="0">
                <a:effectLst>
                  <a:outerShdw blurRad="38100" dist="38100" dir="2700000" algn="tl">
                    <a:srgbClr val="000000">
                      <a:alpha val="43137"/>
                    </a:srgbClr>
                  </a:outerShdw>
                </a:effectLst>
              </a:rPr>
              <a:t>1. Kim on jest?</a:t>
            </a:r>
            <a:br>
              <a:rPr lang="pl-PL" sz="6600" b="1" dirty="0" smtClean="0">
                <a:effectLst>
                  <a:outerShdw blurRad="38100" dist="38100" dir="2700000" algn="tl">
                    <a:srgbClr val="000000">
                      <a:alpha val="43137"/>
                    </a:srgbClr>
                  </a:outerShdw>
                </a:effectLst>
              </a:rPr>
            </a:br>
            <a:r>
              <a:rPr lang="pl-PL" sz="6600" b="1" dirty="0" smtClean="0">
                <a:solidFill>
                  <a:srgbClr val="FF0000"/>
                </a:solidFill>
                <a:effectLst>
                  <a:outerShdw blurRad="38100" dist="38100" dir="2700000" algn="tl">
                    <a:srgbClr val="000000">
                      <a:alpha val="43137"/>
                    </a:srgbClr>
                  </a:outerShdw>
                </a:effectLst>
              </a:rPr>
              <a:t>On</a:t>
            </a:r>
            <a:r>
              <a:rPr lang="pl-PL" sz="6600" b="1" dirty="0" smtClean="0">
                <a:effectLst>
                  <a:outerShdw blurRad="38100" dist="38100" dir="2700000" algn="tl">
                    <a:srgbClr val="000000">
                      <a:alpha val="43137"/>
                    </a:srgbClr>
                  </a:outerShdw>
                </a:effectLst>
              </a:rPr>
              <a:t> jest ……</a:t>
            </a:r>
            <a:r>
              <a:rPr lang="pl-PL" dirty="0" smtClean="0"/>
              <a:t/>
            </a:r>
            <a:br>
              <a:rPr lang="pl-PL" dirty="0" smtClean="0"/>
            </a:br>
            <a:r>
              <a:rPr lang="pl-PL" dirty="0" smtClean="0"/>
              <a:t/>
            </a:r>
            <a:br>
              <a:rPr lang="pl-PL" dirty="0" smtClean="0"/>
            </a:br>
            <a:r>
              <a:rPr lang="pl-PL" dirty="0" smtClean="0"/>
              <a:t/>
            </a:r>
            <a:br>
              <a:rPr lang="pl-PL" dirty="0" smtClean="0"/>
            </a:br>
            <a:r>
              <a:rPr lang="pl-PL" dirty="0" smtClean="0"/>
              <a:t>								</a:t>
            </a:r>
            <a:r>
              <a:rPr lang="pl-PL" sz="6600" b="1" dirty="0" smtClean="0">
                <a:effectLst>
                  <a:outerShdw blurRad="38100" dist="38100" dir="2700000" algn="tl">
                    <a:srgbClr val="000000">
                      <a:alpha val="43137"/>
                    </a:srgbClr>
                  </a:outerShdw>
                </a:effectLst>
              </a:rPr>
              <a:t>2. Kim oni są?</a:t>
            </a:r>
            <a:br>
              <a:rPr lang="pl-PL" sz="6600" b="1" dirty="0" smtClean="0">
                <a:effectLst>
                  <a:outerShdw blurRad="38100" dist="38100" dir="2700000" algn="tl">
                    <a:srgbClr val="000000">
                      <a:alpha val="43137"/>
                    </a:srgbClr>
                  </a:outerShdw>
                </a:effectLst>
              </a:rPr>
            </a:br>
            <a:r>
              <a:rPr lang="pl-PL" sz="6600" b="1" dirty="0" smtClean="0">
                <a:effectLst>
                  <a:outerShdw blurRad="38100" dist="38100" dir="2700000" algn="tl">
                    <a:srgbClr val="000000">
                      <a:alpha val="43137"/>
                    </a:srgbClr>
                  </a:outerShdw>
                </a:effectLst>
              </a:rPr>
              <a:t>                    				</a:t>
            </a:r>
            <a:r>
              <a:rPr lang="pl-PL" sz="6600" b="1" dirty="0" smtClean="0">
                <a:solidFill>
                  <a:srgbClr val="FF0000"/>
                </a:solidFill>
                <a:effectLst>
                  <a:outerShdw blurRad="38100" dist="38100" dir="2700000" algn="tl">
                    <a:srgbClr val="000000">
                      <a:alpha val="43137"/>
                    </a:srgbClr>
                  </a:outerShdw>
                </a:effectLst>
              </a:rPr>
              <a:t>Oni</a:t>
            </a:r>
            <a:r>
              <a:rPr lang="pl-PL" sz="6600" b="1" dirty="0" smtClean="0">
                <a:effectLst>
                  <a:outerShdw blurRad="38100" dist="38100" dir="2700000" algn="tl">
                    <a:srgbClr val="000000">
                      <a:alpha val="43137"/>
                    </a:srgbClr>
                  </a:outerShdw>
                </a:effectLst>
              </a:rPr>
              <a:t> są ………..</a:t>
            </a:r>
            <a:br>
              <a:rPr lang="pl-PL" sz="6600" b="1" dirty="0" smtClean="0">
                <a:effectLst>
                  <a:outerShdw blurRad="38100" dist="38100" dir="2700000" algn="tl">
                    <a:srgbClr val="000000">
                      <a:alpha val="43137"/>
                    </a:srgbClr>
                  </a:outerShdw>
                </a:effectLst>
              </a:rPr>
            </a:br>
            <a:r>
              <a:rPr lang="pl-PL" sz="6600" b="1" dirty="0" smtClean="0">
                <a:effectLst>
                  <a:outerShdw blurRad="38100" dist="38100" dir="2700000" algn="tl">
                    <a:srgbClr val="000000">
                      <a:alpha val="43137"/>
                    </a:srgbClr>
                  </a:outerShdw>
                </a:effectLst>
              </a:rPr>
              <a:t>3. Kim one są?</a:t>
            </a:r>
            <a:br>
              <a:rPr lang="pl-PL" sz="6600" b="1" dirty="0" smtClean="0">
                <a:effectLst>
                  <a:outerShdw blurRad="38100" dist="38100" dir="2700000" algn="tl">
                    <a:srgbClr val="000000">
                      <a:alpha val="43137"/>
                    </a:srgbClr>
                  </a:outerShdw>
                </a:effectLst>
              </a:rPr>
            </a:br>
            <a:r>
              <a:rPr lang="pl-PL" sz="6600" b="1" dirty="0" smtClean="0">
                <a:solidFill>
                  <a:srgbClr val="FF0000"/>
                </a:solidFill>
                <a:effectLst>
                  <a:outerShdw blurRad="38100" dist="38100" dir="2700000" algn="tl">
                    <a:srgbClr val="000000">
                      <a:alpha val="43137"/>
                    </a:srgbClr>
                  </a:outerShdw>
                </a:effectLst>
              </a:rPr>
              <a:t>One</a:t>
            </a:r>
            <a:r>
              <a:rPr lang="pl-PL" sz="6600" b="1" dirty="0" smtClean="0">
                <a:effectLst>
                  <a:outerShdw blurRad="38100" dist="38100" dir="2700000" algn="tl">
                    <a:srgbClr val="000000">
                      <a:alpha val="43137"/>
                    </a:srgbClr>
                  </a:outerShdw>
                </a:effectLst>
              </a:rPr>
              <a:t> są ………</a:t>
            </a:r>
            <a:r>
              <a:rPr lang="pl-PL" dirty="0" smtClean="0"/>
              <a:t/>
            </a:r>
            <a:br>
              <a:rPr lang="pl-PL" dirty="0" smtClean="0"/>
            </a:br>
            <a:endParaRPr lang="pl-PL" dirty="0"/>
          </a:p>
        </p:txBody>
      </p:sp>
      <p:pic>
        <p:nvPicPr>
          <p:cNvPr id="3" name="Obraz 2" descr="Obraz Francuz z Bagietka szkic na wymiar • widok, ilustracja, rysunek •  REDRO.pl"/>
          <p:cNvPicPr/>
          <p:nvPr/>
        </p:nvPicPr>
        <p:blipFill>
          <a:blip r:embed="rId2"/>
          <a:srcRect/>
          <a:stretch>
            <a:fillRect/>
          </a:stretch>
        </p:blipFill>
        <p:spPr bwMode="auto">
          <a:xfrm>
            <a:off x="6377355" y="398585"/>
            <a:ext cx="3540368" cy="4196862"/>
          </a:xfrm>
          <a:prstGeom prst="rect">
            <a:avLst/>
          </a:prstGeom>
          <a:noFill/>
          <a:ln w="9525">
            <a:noFill/>
            <a:miter lim="800000"/>
            <a:headEnd/>
            <a:tailEnd/>
          </a:ln>
        </p:spPr>
      </p:pic>
      <p:pic>
        <p:nvPicPr>
          <p:cNvPr id="4" name="Obraz 3" descr="11,987 Kultura Francuska Grafika Wektorowa, Clipartów i Ilustracji - 123RF"/>
          <p:cNvPicPr/>
          <p:nvPr/>
        </p:nvPicPr>
        <p:blipFill>
          <a:blip r:embed="rId3"/>
          <a:srcRect/>
          <a:stretch>
            <a:fillRect/>
          </a:stretch>
        </p:blipFill>
        <p:spPr bwMode="auto">
          <a:xfrm>
            <a:off x="12770459" y="3938954"/>
            <a:ext cx="3993541" cy="4431323"/>
          </a:xfrm>
          <a:prstGeom prst="rect">
            <a:avLst/>
          </a:prstGeom>
          <a:noFill/>
          <a:ln w="9525">
            <a:noFill/>
            <a:miter lim="800000"/>
            <a:headEnd/>
            <a:tailEnd/>
          </a:ln>
        </p:spPr>
      </p:pic>
      <p:pic>
        <p:nvPicPr>
          <p:cNvPr id="5" name="Obraz 4" descr="Piękne francuskie kobiety. młoda blondynki kobieta patrzeje kamera  Fototapeta • Fototapety paryski, beret, przyjemność | myloview.pl"/>
          <p:cNvPicPr/>
          <p:nvPr/>
        </p:nvPicPr>
        <p:blipFill>
          <a:blip r:embed="rId4"/>
          <a:srcRect/>
          <a:stretch>
            <a:fillRect/>
          </a:stretch>
        </p:blipFill>
        <p:spPr bwMode="auto">
          <a:xfrm>
            <a:off x="6213232" y="6611816"/>
            <a:ext cx="4032738" cy="31886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7"/>
            <a:ext cx="17455662" cy="9572747"/>
          </a:xfrm>
        </p:spPr>
        <p:txBody>
          <a:bodyPr>
            <a:normAutofit fontScale="90000"/>
          </a:bodyPr>
          <a:lstStyle/>
          <a:p>
            <a:r>
              <a:rPr lang="pl-PL" sz="5400" b="1" u="sng" dirty="0" smtClean="0">
                <a:solidFill>
                  <a:schemeClr val="tx1"/>
                </a:solidFill>
                <a:effectLst>
                  <a:outerShdw blurRad="38100" dist="38100" dir="2700000" algn="tl">
                    <a:srgbClr val="000000">
                      <a:alpha val="43137"/>
                    </a:srgbClr>
                  </a:outerShdw>
                </a:effectLst>
              </a:rPr>
              <a:t>Odmiana przez przypadki: narzędnik (kim? czym?), liczba mnoga</a:t>
            </a:r>
            <a:br>
              <a:rPr lang="pl-PL" sz="5400" b="1" u="sng" dirty="0" smtClean="0">
                <a:solidFill>
                  <a:schemeClr val="tx1"/>
                </a:solidFill>
                <a:effectLst>
                  <a:outerShdw blurRad="38100" dist="38100" dir="2700000" algn="tl">
                    <a:srgbClr val="000000">
                      <a:alpha val="43137"/>
                    </a:srgbClr>
                  </a:outerShdw>
                </a:effectLst>
              </a:rPr>
            </a:br>
            <a:r>
              <a:rPr lang="pl-PL" sz="5400" b="1" u="sng" dirty="0" smtClean="0">
                <a:solidFill>
                  <a:schemeClr val="tx1"/>
                </a:solidFill>
                <a:effectLst>
                  <a:outerShdw blurRad="38100" dist="38100" dir="2700000" algn="tl">
                    <a:srgbClr val="000000">
                      <a:alpha val="43137"/>
                    </a:srgbClr>
                  </a:outerShdw>
                </a:effectLst>
              </a:rPr>
              <a:t/>
            </a:r>
            <a:br>
              <a:rPr lang="pl-PL" sz="5400" b="1" u="sng" dirty="0" smtClean="0">
                <a:solidFill>
                  <a:schemeClr val="tx1"/>
                </a:solidFill>
                <a:effectLst>
                  <a:outerShdw blurRad="38100" dist="38100" dir="2700000" algn="tl">
                    <a:srgbClr val="000000">
                      <a:alpha val="43137"/>
                    </a:srgbClr>
                  </a:outerShdw>
                </a:effectLst>
              </a:rPr>
            </a:br>
            <a:r>
              <a:rPr lang="pl-PL" sz="6600" b="1" u="sng" dirty="0" smtClean="0">
                <a:solidFill>
                  <a:schemeClr val="tx1"/>
                </a:solidFill>
                <a:effectLst>
                  <a:outerShdw blurRad="38100" dist="38100" dir="2700000" algn="tl">
                    <a:srgbClr val="000000">
                      <a:alpha val="43137"/>
                    </a:srgbClr>
                  </a:outerShdw>
                </a:effectLst>
              </a:rPr>
              <a:t> - </a:t>
            </a:r>
            <a:r>
              <a:rPr lang="pl-PL" sz="6000" b="1" u="sng" dirty="0" smtClean="0">
                <a:solidFill>
                  <a:schemeClr val="tx1"/>
                </a:solidFill>
                <a:effectLst>
                  <a:outerShdw blurRad="38100" dist="38100" dir="2700000" algn="tl">
                    <a:srgbClr val="000000">
                      <a:alpha val="43137"/>
                    </a:srgbClr>
                  </a:outerShdw>
                </a:effectLst>
              </a:rPr>
              <a:t>rodzaj męski</a:t>
            </a:r>
            <a:br>
              <a:rPr lang="pl-PL" sz="6000" b="1" u="sng" dirty="0" smtClean="0">
                <a:solidFill>
                  <a:schemeClr val="tx1"/>
                </a:solidFill>
                <a:effectLst>
                  <a:outerShdw blurRad="38100" dist="38100" dir="2700000" algn="tl">
                    <a:srgbClr val="000000">
                      <a:alpha val="43137"/>
                    </a:srgbClr>
                  </a:outerShdw>
                </a:effectLst>
              </a:rPr>
            </a:br>
            <a:r>
              <a:rPr lang="pl-PL" sz="5400" b="1" dirty="0" smtClean="0">
                <a:solidFill>
                  <a:schemeClr val="tx1"/>
                </a:solidFill>
                <a:effectLst>
                  <a:outerShdw blurRad="38100" dist="38100" dir="2700000" algn="tl">
                    <a:srgbClr val="000000">
                      <a:alpha val="43137"/>
                    </a:srgbClr>
                  </a:outerShdw>
                </a:effectLst>
              </a:rPr>
              <a:t>mianownik: dobry nauczyciel      narzędnik: dobr</a:t>
            </a:r>
            <a:r>
              <a:rPr lang="pl-PL" sz="5400" b="1" u="sng" dirty="0" smtClean="0">
                <a:solidFill>
                  <a:srgbClr val="FF0000"/>
                </a:solidFill>
                <a:effectLst>
                  <a:outerShdw blurRad="38100" dist="38100" dir="2700000" algn="tl">
                    <a:srgbClr val="000000">
                      <a:alpha val="43137"/>
                    </a:srgbClr>
                  </a:outerShdw>
                </a:effectLst>
              </a:rPr>
              <a:t>ym</a:t>
            </a:r>
            <a:r>
              <a:rPr lang="pl-PL" sz="5400" b="1" dirty="0" smtClean="0">
                <a:solidFill>
                  <a:srgbClr val="FF0000"/>
                </a:solidFill>
                <a:effectLst>
                  <a:outerShdw blurRad="38100" dist="38100" dir="2700000" algn="tl">
                    <a:srgbClr val="000000">
                      <a:alpha val="43137"/>
                    </a:srgbClr>
                  </a:outerShdw>
                </a:effectLst>
              </a:rPr>
              <a:t>i </a:t>
            </a:r>
            <a:r>
              <a:rPr lang="pl-PL" sz="5400" b="1" dirty="0" smtClean="0">
                <a:solidFill>
                  <a:schemeClr val="tx1"/>
                </a:solidFill>
                <a:effectLst>
                  <a:outerShdw blurRad="38100" dist="38100" dir="2700000" algn="tl">
                    <a:srgbClr val="000000">
                      <a:alpha val="43137"/>
                    </a:srgbClr>
                  </a:outerShdw>
                </a:effectLst>
              </a:rPr>
              <a:t>nauczyciel</a:t>
            </a:r>
            <a:r>
              <a:rPr lang="pl-PL" sz="5400" b="1" u="sng" dirty="0" smtClean="0">
                <a:solidFill>
                  <a:srgbClr val="FF0000"/>
                </a:solidFill>
                <a:effectLst>
                  <a:outerShdw blurRad="38100" dist="38100" dir="2700000" algn="tl">
                    <a:srgbClr val="000000">
                      <a:alpha val="43137"/>
                    </a:srgbClr>
                  </a:outerShdw>
                </a:effectLst>
              </a:rPr>
              <a:t>ami</a:t>
            </a:r>
            <a:r>
              <a:rPr lang="pl-PL" sz="5400" b="1" dirty="0" smtClean="0">
                <a:solidFill>
                  <a:srgbClr val="FF0000"/>
                </a:solidFill>
                <a:effectLst>
                  <a:outerShdw blurRad="38100" dist="38100" dir="2700000" algn="tl">
                    <a:srgbClr val="000000">
                      <a:alpha val="43137"/>
                    </a:srgbClr>
                  </a:outerShdw>
                </a:effectLst>
              </a:rPr>
              <a:t/>
            </a:r>
            <a:br>
              <a:rPr lang="pl-PL" sz="5400" b="1" dirty="0" smtClean="0">
                <a:solidFill>
                  <a:srgbClr val="FF0000"/>
                </a:solidFill>
                <a:effectLst>
                  <a:outerShdw blurRad="38100" dist="38100" dir="2700000" algn="tl">
                    <a:srgbClr val="000000">
                      <a:alpha val="43137"/>
                    </a:srgbClr>
                  </a:outerShdw>
                </a:effectLst>
              </a:rPr>
            </a:br>
            <a:r>
              <a:rPr lang="pl-PL" sz="5400" b="1" dirty="0" smtClean="0">
                <a:solidFill>
                  <a:schemeClr val="tx1"/>
                </a:solidFill>
                <a:effectLst>
                  <a:outerShdw blurRad="38100" dist="38100" dir="2700000" algn="tl">
                    <a:srgbClr val="000000">
                      <a:alpha val="43137"/>
                    </a:srgbClr>
                  </a:outerShdw>
                </a:effectLst>
              </a:rPr>
              <a:t>mianownik: niski mężczyzna       narzędnik: nisk</a:t>
            </a:r>
            <a:r>
              <a:rPr lang="pl-PL" sz="5400" b="1" u="sng" dirty="0" smtClean="0">
                <a:solidFill>
                  <a:srgbClr val="FF0000"/>
                </a:solidFill>
                <a:effectLst>
                  <a:outerShdw blurRad="38100" dist="38100" dir="2700000" algn="tl">
                    <a:srgbClr val="000000">
                      <a:alpha val="43137"/>
                    </a:srgbClr>
                  </a:outerShdw>
                </a:effectLst>
              </a:rPr>
              <a:t>imi</a:t>
            </a:r>
            <a:r>
              <a:rPr lang="pl-PL" sz="5400" b="1" dirty="0" smtClean="0">
                <a:solidFill>
                  <a:schemeClr val="tx1"/>
                </a:solidFill>
                <a:effectLst>
                  <a:outerShdw blurRad="38100" dist="38100" dir="2700000" algn="tl">
                    <a:srgbClr val="000000">
                      <a:alpha val="43137"/>
                    </a:srgbClr>
                  </a:outerShdw>
                </a:effectLst>
              </a:rPr>
              <a:t> mężczyzn</a:t>
            </a:r>
            <a:r>
              <a:rPr lang="pl-PL" sz="5400" b="1" u="sng" dirty="0" smtClean="0">
                <a:solidFill>
                  <a:srgbClr val="FF0000"/>
                </a:solidFill>
                <a:effectLst>
                  <a:outerShdw blurRad="38100" dist="38100" dir="2700000" algn="tl">
                    <a:srgbClr val="000000">
                      <a:alpha val="43137"/>
                    </a:srgbClr>
                  </a:outerShdw>
                </a:effectLst>
              </a:rPr>
              <a:t>ami</a:t>
            </a:r>
            <a:br>
              <a:rPr lang="pl-PL" sz="5400" b="1" u="sng" dirty="0" smtClean="0">
                <a:solidFill>
                  <a:srgbClr val="FF0000"/>
                </a:solidFill>
                <a:effectLst>
                  <a:outerShdw blurRad="38100" dist="38100" dir="2700000" algn="tl">
                    <a:srgbClr val="000000">
                      <a:alpha val="43137"/>
                    </a:srgbClr>
                  </a:outerShdw>
                </a:effectLst>
              </a:rPr>
            </a:br>
            <a:r>
              <a:rPr lang="pl-PL" sz="5400" b="1" u="sng" dirty="0" smtClean="0">
                <a:solidFill>
                  <a:schemeClr val="tx1"/>
                </a:solidFill>
                <a:effectLst>
                  <a:outerShdw blurRad="38100" dist="38100" dir="2700000" algn="tl">
                    <a:srgbClr val="000000">
                      <a:alpha val="43137"/>
                    </a:srgbClr>
                  </a:outerShdw>
                </a:effectLst>
              </a:rPr>
              <a:t>- rodzaj żeński</a:t>
            </a:r>
            <a:r>
              <a:rPr lang="pl-PL" sz="5400" b="1" dirty="0" smtClean="0">
                <a:solidFill>
                  <a:schemeClr val="tx1"/>
                </a:solidFill>
                <a:effectLst>
                  <a:outerShdw blurRad="38100" dist="38100" dir="2700000" algn="tl">
                    <a:srgbClr val="000000">
                      <a:alpha val="43137"/>
                    </a:srgbClr>
                  </a:outerShdw>
                </a:effectLst>
              </a:rPr>
              <a:t/>
            </a:r>
            <a:br>
              <a:rPr lang="pl-PL" sz="5400" b="1" dirty="0" smtClean="0">
                <a:solidFill>
                  <a:schemeClr val="tx1"/>
                </a:solidFill>
                <a:effectLst>
                  <a:outerShdw blurRad="38100" dist="38100" dir="2700000" algn="tl">
                    <a:srgbClr val="000000">
                      <a:alpha val="43137"/>
                    </a:srgbClr>
                  </a:outerShdw>
                </a:effectLst>
              </a:rPr>
            </a:br>
            <a:r>
              <a:rPr lang="pl-PL" sz="5400" b="1" dirty="0" smtClean="0">
                <a:solidFill>
                  <a:schemeClr val="tx1"/>
                </a:solidFill>
                <a:effectLst>
                  <a:outerShdw blurRad="38100" dist="38100" dir="2700000" algn="tl">
                    <a:srgbClr val="000000">
                      <a:alpha val="43137"/>
                    </a:srgbClr>
                  </a:outerShdw>
                </a:effectLst>
              </a:rPr>
              <a:t>mianownik: piękna kobieta      narzędnik: piękn</a:t>
            </a:r>
            <a:r>
              <a:rPr lang="pl-PL" sz="5400" b="1" u="sng" dirty="0" smtClean="0">
                <a:solidFill>
                  <a:srgbClr val="FF0000"/>
                </a:solidFill>
                <a:effectLst>
                  <a:outerShdw blurRad="38100" dist="38100" dir="2700000" algn="tl">
                    <a:srgbClr val="000000">
                      <a:alpha val="43137"/>
                    </a:srgbClr>
                  </a:outerShdw>
                </a:effectLst>
              </a:rPr>
              <a:t>ymi</a:t>
            </a:r>
            <a:r>
              <a:rPr lang="pl-PL" sz="5400" b="1" dirty="0" smtClean="0">
                <a:solidFill>
                  <a:schemeClr val="tx1"/>
                </a:solidFill>
                <a:effectLst>
                  <a:outerShdw blurRad="38100" dist="38100" dir="2700000" algn="tl">
                    <a:srgbClr val="000000">
                      <a:alpha val="43137"/>
                    </a:srgbClr>
                  </a:outerShdw>
                </a:effectLst>
              </a:rPr>
              <a:t> kobiet</a:t>
            </a:r>
            <a:r>
              <a:rPr lang="pl-PL" sz="5400" b="1" u="sng" dirty="0" smtClean="0">
                <a:solidFill>
                  <a:srgbClr val="FF0000"/>
                </a:solidFill>
                <a:effectLst>
                  <a:outerShdw blurRad="38100" dist="38100" dir="2700000" algn="tl">
                    <a:srgbClr val="000000">
                      <a:alpha val="43137"/>
                    </a:srgbClr>
                  </a:outerShdw>
                </a:effectLst>
              </a:rPr>
              <a:t>ami</a:t>
            </a:r>
            <a:r>
              <a:rPr lang="pl-PL" sz="5400" b="1" dirty="0" smtClean="0">
                <a:solidFill>
                  <a:srgbClr val="FF0000"/>
                </a:solidFill>
                <a:effectLst>
                  <a:outerShdw blurRad="38100" dist="38100" dir="2700000" algn="tl">
                    <a:srgbClr val="000000">
                      <a:alpha val="43137"/>
                    </a:srgbClr>
                  </a:outerShdw>
                </a:effectLst>
              </a:rPr>
              <a:t/>
            </a:r>
            <a:br>
              <a:rPr lang="pl-PL" sz="5400" b="1" dirty="0" smtClean="0">
                <a:solidFill>
                  <a:srgbClr val="FF0000"/>
                </a:solidFill>
                <a:effectLst>
                  <a:outerShdw blurRad="38100" dist="38100" dir="2700000" algn="tl">
                    <a:srgbClr val="000000">
                      <a:alpha val="43137"/>
                    </a:srgbClr>
                  </a:outerShdw>
                </a:effectLst>
              </a:rPr>
            </a:br>
            <a:r>
              <a:rPr lang="pl-PL" sz="5400" b="1" u="sng" dirty="0" smtClean="0">
                <a:solidFill>
                  <a:schemeClr val="tx1"/>
                </a:solidFill>
                <a:effectLst>
                  <a:outerShdw blurRad="38100" dist="38100" dir="2700000" algn="tl">
                    <a:srgbClr val="000000">
                      <a:alpha val="43137"/>
                    </a:srgbClr>
                  </a:outerShdw>
                </a:effectLst>
              </a:rPr>
              <a:t>- rodzaj nijaki</a:t>
            </a:r>
            <a:br>
              <a:rPr lang="pl-PL" sz="5400" b="1" u="sng" dirty="0" smtClean="0">
                <a:solidFill>
                  <a:schemeClr val="tx1"/>
                </a:solidFill>
                <a:effectLst>
                  <a:outerShdw blurRad="38100" dist="38100" dir="2700000" algn="tl">
                    <a:srgbClr val="000000">
                      <a:alpha val="43137"/>
                    </a:srgbClr>
                  </a:outerShdw>
                </a:effectLst>
              </a:rPr>
            </a:br>
            <a:r>
              <a:rPr lang="pl-PL" sz="5400" b="1" dirty="0" smtClean="0">
                <a:solidFill>
                  <a:schemeClr val="tx1"/>
                </a:solidFill>
                <a:effectLst>
                  <a:outerShdw blurRad="38100" dist="38100" dir="2700000" algn="tl">
                    <a:srgbClr val="000000">
                      <a:alpha val="43137"/>
                    </a:srgbClr>
                  </a:outerShdw>
                </a:effectLst>
              </a:rPr>
              <a:t>mianownik: radosne dziecko      narzędnik: radosn</a:t>
            </a:r>
            <a:r>
              <a:rPr lang="pl-PL" sz="5400" b="1" u="sng" dirty="0" smtClean="0">
                <a:solidFill>
                  <a:srgbClr val="FF0000"/>
                </a:solidFill>
                <a:effectLst>
                  <a:outerShdw blurRad="38100" dist="38100" dir="2700000" algn="tl">
                    <a:srgbClr val="000000">
                      <a:alpha val="43137"/>
                    </a:srgbClr>
                  </a:outerShdw>
                </a:effectLst>
              </a:rPr>
              <a:t>ymi</a:t>
            </a:r>
            <a:r>
              <a:rPr lang="pl-PL" sz="5400" b="1" dirty="0" smtClean="0">
                <a:solidFill>
                  <a:schemeClr val="tx1"/>
                </a:solidFill>
                <a:effectLst>
                  <a:outerShdw blurRad="38100" dist="38100" dir="2700000" algn="tl">
                    <a:srgbClr val="000000">
                      <a:alpha val="43137"/>
                    </a:srgbClr>
                  </a:outerShdw>
                </a:effectLst>
              </a:rPr>
              <a:t> dzieć</a:t>
            </a:r>
            <a:r>
              <a:rPr lang="pl-PL" sz="5400" b="1" u="sng" dirty="0" smtClean="0">
                <a:solidFill>
                  <a:srgbClr val="FF0000"/>
                </a:solidFill>
                <a:effectLst>
                  <a:outerShdw blurRad="38100" dist="38100" dir="2700000" algn="tl">
                    <a:srgbClr val="000000">
                      <a:alpha val="43137"/>
                    </a:srgbClr>
                  </a:outerShdw>
                </a:effectLst>
              </a:rPr>
              <a:t>mi </a:t>
            </a:r>
            <a:r>
              <a:rPr lang="pl-PL" sz="5400" b="1" u="sng" dirty="0" smtClean="0">
                <a:solidFill>
                  <a:schemeClr val="tx1"/>
                </a:solidFill>
                <a:effectLst>
                  <a:outerShdw blurRad="38100" dist="38100" dir="2700000" algn="tl">
                    <a:srgbClr val="000000">
                      <a:alpha val="43137"/>
                    </a:srgbClr>
                  </a:outerShdw>
                </a:effectLst>
              </a:rPr>
              <a:t/>
            </a:r>
            <a:br>
              <a:rPr lang="pl-PL" sz="5400" b="1" u="sng" dirty="0" smtClean="0">
                <a:solidFill>
                  <a:schemeClr val="tx1"/>
                </a:solidFill>
                <a:effectLst>
                  <a:outerShdw blurRad="38100" dist="38100" dir="2700000" algn="tl">
                    <a:srgbClr val="000000">
                      <a:alpha val="43137"/>
                    </a:srgbClr>
                  </a:outerShdw>
                </a:effectLst>
              </a:rPr>
            </a:br>
            <a:endParaRPr lang="pl-PL" sz="5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3222</TotalTime>
  <Words>114</Words>
  <Application>Microsoft Office PowerPoint</Application>
  <PresentationFormat>Niestandardowy</PresentationFormat>
  <Paragraphs>15</Paragraphs>
  <Slides>15</Slides>
  <Notes>2</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15</vt:i4>
      </vt:variant>
    </vt:vector>
  </HeadingPairs>
  <TitlesOfParts>
    <vt:vector size="20" baseType="lpstr">
      <vt:lpstr>Arial</vt:lpstr>
      <vt:lpstr>Oswald</vt:lpstr>
      <vt:lpstr>Lato</vt:lpstr>
      <vt:lpstr>Calibri</vt:lpstr>
      <vt:lpstr>Motyw pakietu Office</vt:lpstr>
      <vt:lpstr>Slajd 1</vt:lpstr>
      <vt:lpstr>Slajd 2</vt:lpstr>
      <vt:lpstr>Uzupełnij zdania: Nazywam się ……….. ………..  Przyjechałem z ……………… . Jestem ……………, mówię po …………….., znam też język…………. . Chciałbym nauczyć się języka ……………..</vt:lpstr>
      <vt:lpstr>Porozmawiaj z kolegą ustalając, kim są te osoby.  Przykład: Czy wiesz, kim jest Wołodymyr Zełenski? Tak, on jest ukraińskim prezydentem.  Czy wiesz, kim jest Andrzej Wajda? Tak, on jest …………………..  Czy wiesz, kim jest Brad Pitt? Tak, on jest ……………….  Czy wiesz, kim jest Lesya Ukrainka? Tak, ona jest …………………. Czy wiesz, kim jest Iga Świątek? Tak, ona jest …………………</vt:lpstr>
      <vt:lpstr>Odmiana przez przypadki: narzędnik (kim? czym?), liczba pojedyncza  - rodzaj męski mianownik: dobry nauczyciel      narzędnik: dobrym nauczycielem mianownik: niski mężczyzna       narzędnik: niskim mężczyzną - rodzaj żeński mianownik: piękna kobieta      narzędnik: piękną kobietą - rodzaj nijaki mianownik: radosne dziecko      narzędnik: radosnym dzieckiem</vt:lpstr>
      <vt:lpstr>Wskaż właściwą formę. 1. Monika jest dobra koleżanka/ dobrą koleżanką. 2. Oscypek to polskim serem/ polski ser. 3. Zamość jest polskim miastem/ jest polskie miasto. 4. Jurij Andruchowycz jest ukraińskim poetą/ ukraiński poeta. 5. Jarosława Mahuczich jest wysportowaną kobietą/ wysportowana kobieta. 6. Anna jest wysoka kobieta/ jest wysoką kobietą. 7. Andrzej Duda to polski prezydent/ polskim prezydentem. </vt:lpstr>
      <vt:lpstr>Wyrazy w nawiasach zastosuj w poprawnej formie narzędnika liczby pojedynczej. 1. Mikołaj Kopernik jest (polski astronom). 1. Ewa jest (atrakcyjna kobieta). 3. Aleksander jest (zdolny uczeń). 5. Boże Narodzenie jest (radosne święto). 6. Henryk jest (dobry lekarz). 7. Żywiec jest (dobre piwo). 8. Andżelika jest (dobra studentka). 9. Haydamaky jest (ciekawy zespół). 10. On jest (pracowity urzędnik).</vt:lpstr>
      <vt:lpstr>1. Kim on jest? On jest ……           2. Kim oni są?                         Oni są ……….. 3. Kim one są? One są ……… </vt:lpstr>
      <vt:lpstr>Odmiana przez przypadki: narzędnik (kim? czym?), liczba mnoga   - rodzaj męski mianownik: dobry nauczyciel      narzędnik: dobrymi nauczycielami mianownik: niski mężczyzna       narzędnik: niskimi mężczyznami - rodzaj żeński mianownik: piękna kobieta      narzędnik: pięknymi kobietami - rodzaj nijaki mianownik: radosne dziecko      narzędnik: radosnymi dziećmi  </vt:lpstr>
      <vt:lpstr>Wyrazy w nawiasach zastosuj w poprawnej formie narzędnika liczby mnogiej.  1. Róże są (piękny kwiat). 1. Ewa i Anna są (atrakcyjna kobieta). 3. Olek i Marysia są (zdolny uczeń). 5. Zielone Świątki są (radosne święto). 6. Henryk i Barbara są (dobry człowiek). 7. Michałki są (dobry cukierek). 8. One są (dobra studentka). 9. Tatry są (piękna góra). 10. Oni są (pracowity urzędnik).  </vt:lpstr>
      <vt:lpstr>Kim on/ ona jest z zawodu? rolnik, nauczyciel, architekt, fotograf, muzyk, kelner, biznesmen, lekarz, dziennikarz, kierowca, urzędnik, inżynier </vt:lpstr>
      <vt:lpstr>Uzupełnij zdania 1. Z zawodu jestem ….…………, pracuję w przychodni rodzinnej. 2. Jestem ………………, pracuję i mieszkam na wsi. 3. Jestem …………………, prowadzę audycje radiowe.  4. Jestem ……………….., pracuję w filharmonii. 5. Jestem ..……………….., występuję na scenie w teatrze. 6. Mam studio fotograficzne, jestem ………………… . 7. Projektuję nowoczesne osiedla, jestem ………………. . 8. Mam pracownię malarską, jestem …………………… . 9. Przewożę pasażerów autobusem, jestem ……………… . 10. Kieruję budową dróg i mostów, jestem ……………… . </vt:lpstr>
      <vt:lpstr>Odmiana czasowników: mówić, lubić, uczyć się.   ja  mówię,                         lubię,                 ……………….. ty  ……………..,                         ………………….,        uczysz się on/ona/ono ………,                       lubi,              uczy się  my  ……………………,                     ………………,           uczymy się wy  mówicie,                      ……………….,    ………………… oni/one ……………..,                     lubią,                    …………………  Ułóż po jednym zdaniu z każdym z wymienionych wyżej czasowników w dowolnej formie osobowej.</vt:lpstr>
      <vt:lpstr>Uzupełnij zdania czasownikami w nawiasach stosując właściwą formę osobową. 1. Czy pan ……….. dobrze po ukraińsku? (mówić) 2. Ja ………… trochę po niemiecku. (mówić) 3. Czy oni ……….. muzykę? (lubić) 4. Czy Maria …………. angielskiego? (uczyć się) 5. My bardzo …………… kino. (lubić) 6. Co ty dzisiaj ………… ? (robić) 7. Ja ………….. języka polskiego w Zamościu. (uczyć się) </vt:lpstr>
      <vt:lpstr>Uzupełnij zdania. Mam na imię Tomasz. Mieszk… i prac… w Zamości… . Jestem architekt… . Interes…. się kinem, muzyk… i sport… . Ucz… się języka francuski…. . Znam też język angiel…. . Moja narzeczona ma na imię Anna. Jest lwowian… . Jest bardzo piękn… i zdolna. Studiuje historię sztuki. Mówi biegle po angiel… , włosku i hiszpań… . Odpowiedz na pytania do tekstu. 1. Skąd jest Tomasz? ……………………………………………………………. 2. Kim jest z zawodu? …………………………………………………………… 3. Czym się interesuje? ………………………………………………………… 4. Czym zajmuje się jego narzeczona? …………………………………. 5. Jaka jest? ………………………………………………………………………… 6. Jakie języki zna Anna?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Bartłomiej Kozyra</dc:creator>
  <cp:lastModifiedBy>hp</cp:lastModifiedBy>
  <cp:revision>41</cp:revision>
  <dcterms:created xsi:type="dcterms:W3CDTF">2021-11-13T09:41:55Z</dcterms:created>
  <dcterms:modified xsi:type="dcterms:W3CDTF">2022-10-26T17:17:46Z</dcterms:modified>
</cp:coreProperties>
</file>