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8288000" cy="10287000"/>
  <p:notesSz cx="6858000" cy="9144000"/>
  <p:embeddedFontLst>
    <p:embeddedFont>
      <p:font typeface="Oswald" charset="-18"/>
      <p:regular r:id="rId18"/>
      <p:bold r:id="rId19"/>
    </p:embeddedFont>
    <p:embeddedFont>
      <p:font typeface="Lato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6ZqYU2R0DLHpqO/GF5WY/d5Fg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4214c949a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64214c949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-352964" y="-250433"/>
            <a:ext cx="7402895" cy="10777614"/>
          </a:xfrm>
          <a:prstGeom prst="rect">
            <a:avLst/>
          </a:prstGeom>
          <a:solidFill>
            <a:srgbClr val="007680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7737232" y="2930769"/>
            <a:ext cx="10199076" cy="4337538"/>
            <a:chOff x="0" y="1188833"/>
            <a:chExt cx="13554377" cy="4849076"/>
          </a:xfrm>
        </p:grpSpPr>
        <p:sp>
          <p:nvSpPr>
            <p:cNvPr id="92" name="Google Shape;92;p1"/>
            <p:cNvSpPr/>
            <p:nvPr/>
          </p:nvSpPr>
          <p:spPr>
            <a:xfrm>
              <a:off x="0" y="4826157"/>
              <a:ext cx="13554377" cy="1211752"/>
            </a:xfrm>
            <a:prstGeom prst="rect">
              <a:avLst/>
            </a:prstGeom>
            <a:solidFill>
              <a:srgbClr val="FB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1188833"/>
              <a:ext cx="11034902" cy="13625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6600" b="1" dirty="0" smtClean="0">
                  <a:solidFill>
                    <a:srgbClr val="007680"/>
                  </a:solidFill>
                  <a:latin typeface="Oswald"/>
                  <a:sym typeface="Oswald"/>
                </a:rPr>
                <a:t>4. Rodzina</a:t>
              </a:r>
              <a:endParaRPr sz="6600" b="1" dirty="0"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473783" y="5053361"/>
              <a:ext cx="8626332" cy="861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5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799" b="1" i="0" u="none" strike="noStrike" cap="none" dirty="0" smtClean="0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Piotr Linek</a:t>
              </a:r>
              <a:endParaRPr sz="2799" b="1" i="0" u="none" strike="noStrike" cap="none" dirty="0">
                <a:solidFill>
                  <a:srgbClr val="FBFDF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306" y="-245985"/>
            <a:ext cx="4402896" cy="25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25" y="7925786"/>
            <a:ext cx="4402898" cy="220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8000" y="2133600"/>
            <a:ext cx="17398999" cy="7797800"/>
          </a:xfrm>
        </p:spPr>
        <p:txBody>
          <a:bodyPr>
            <a:normAutofit/>
          </a:bodyPr>
          <a:lstStyle/>
          <a:p>
            <a:r>
              <a:rPr lang="pl-PL" sz="6600" dirty="0" smtClean="0"/>
              <a:t>W każdą niedzielę odwiedzam babci… Marysię. </a:t>
            </a:r>
            <a:br>
              <a:rPr lang="pl-PL" sz="6600" dirty="0" smtClean="0"/>
            </a:br>
            <a:r>
              <a:rPr lang="pl-PL" sz="6600" dirty="0" smtClean="0"/>
              <a:t>Wczoraj w parku spotkałem </a:t>
            </a:r>
            <a:r>
              <a:rPr lang="pl-PL" sz="6600" dirty="0" err="1" smtClean="0"/>
              <a:t>stryjenk</a:t>
            </a:r>
            <a:r>
              <a:rPr lang="pl-PL" sz="6600" dirty="0" smtClean="0"/>
              <a:t>… Basię.</a:t>
            </a:r>
            <a:br>
              <a:rPr lang="pl-PL" sz="6600" dirty="0" smtClean="0"/>
            </a:br>
            <a:r>
              <a:rPr lang="pl-PL" sz="6600" dirty="0" smtClean="0"/>
              <a:t>Kocham mojego </a:t>
            </a:r>
            <a:r>
              <a:rPr lang="pl-PL" sz="6600" dirty="0" err="1" smtClean="0"/>
              <a:t>dziadk</a:t>
            </a:r>
            <a:r>
              <a:rPr lang="pl-PL" sz="6600" dirty="0" smtClean="0"/>
              <a:t>… Antoniego.</a:t>
            </a:r>
            <a:br>
              <a:rPr lang="pl-PL" sz="6600" dirty="0" smtClean="0"/>
            </a:br>
            <a:r>
              <a:rPr lang="pl-PL" sz="6600" dirty="0" smtClean="0"/>
              <a:t>Chętnie wspominamy naszą cioci…  Anastazję.</a:t>
            </a:r>
            <a:br>
              <a:rPr lang="pl-PL" sz="6600" dirty="0" smtClean="0"/>
            </a:br>
            <a:r>
              <a:rPr lang="pl-PL" sz="6600" dirty="0" smtClean="0"/>
              <a:t>Zaprosiłem na obiad stryj… Pawła.</a:t>
            </a:r>
            <a:br>
              <a:rPr lang="pl-PL" sz="6600" dirty="0" smtClean="0"/>
            </a:br>
            <a:r>
              <a:rPr lang="pl-PL" sz="6600" dirty="0" smtClean="0"/>
              <a:t>Wuj… Michał przyjeżdża do nas na święta. </a:t>
            </a:r>
            <a:r>
              <a:rPr lang="pl-PL" sz="5400" dirty="0" smtClean="0"/>
              <a:t/>
            </a:r>
            <a:br>
              <a:rPr lang="pl-PL" sz="5400" dirty="0" smtClean="0"/>
            </a:b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381001"/>
            <a:ext cx="16956087" cy="1600199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Uzupełnij zdania </a:t>
            </a:r>
            <a:endParaRPr lang="pl-PL" sz="6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540000"/>
            <a:ext cx="16930687" cy="66294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mnie</a:t>
            </a:r>
            <a:b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ciebie</a:t>
            </a:r>
            <a:b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go/ jego/niego</a:t>
            </a:r>
            <a:b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ją/nią</a:t>
            </a:r>
            <a:b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je/nie</a:t>
            </a:r>
            <a:endParaRPr lang="pl-PL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31801"/>
            <a:ext cx="16905287" cy="19811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Zaimki osobowe w bierniku – </a:t>
            </a:r>
          </a:p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pojedyncza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3556000"/>
            <a:ext cx="17133887" cy="6350000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</a:t>
            </a:r>
            <a:b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b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ich/nich</a:t>
            </a:r>
            <a:b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je/nie</a:t>
            </a:r>
            <a:endParaRPr lang="pl-P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08001"/>
            <a:ext cx="16981487" cy="28193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Zaimki osobowe w bierniku – </a:t>
            </a:r>
          </a:p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mnoga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870200"/>
            <a:ext cx="17057687" cy="7035800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/>
              <a:t>Widziałem </a:t>
            </a:r>
            <a:r>
              <a:rPr lang="pl-PL" sz="6000" dirty="0" smtClean="0">
                <a:solidFill>
                  <a:srgbClr val="FF0000"/>
                </a:solidFill>
              </a:rPr>
              <a:t>go</a:t>
            </a:r>
            <a:r>
              <a:rPr lang="pl-PL" sz="6000" dirty="0" smtClean="0"/>
              <a:t> wczoraj. (w środku zdania)</a:t>
            </a:r>
            <a:br>
              <a:rPr lang="pl-PL" sz="6000" dirty="0" smtClean="0"/>
            </a:br>
            <a:r>
              <a:rPr lang="pl-PL" sz="6000" dirty="0" smtClean="0">
                <a:solidFill>
                  <a:srgbClr val="FF0000"/>
                </a:solidFill>
              </a:rPr>
              <a:t>Jego</a:t>
            </a:r>
            <a:r>
              <a:rPr lang="pl-PL" sz="6000" dirty="0" smtClean="0"/>
              <a:t> widziałem wczoraj. (na początku zdania)</a:t>
            </a:r>
            <a:br>
              <a:rPr lang="pl-PL" sz="6000" dirty="0" smtClean="0"/>
            </a:br>
            <a:r>
              <a:rPr lang="pl-PL" sz="6000" dirty="0" smtClean="0"/>
              <a:t>Martwię się o </a:t>
            </a:r>
            <a:r>
              <a:rPr lang="pl-PL" sz="6000" dirty="0" smtClean="0">
                <a:solidFill>
                  <a:srgbClr val="FF0000"/>
                </a:solidFill>
              </a:rPr>
              <a:t>niego</a:t>
            </a:r>
            <a:r>
              <a:rPr lang="pl-PL" sz="6000" dirty="0" smtClean="0">
                <a:solidFill>
                  <a:schemeClr val="tx1"/>
                </a:solidFill>
              </a:rPr>
              <a:t>.</a:t>
            </a:r>
            <a:br>
              <a:rPr lang="pl-PL" sz="6000" dirty="0" smtClean="0">
                <a:solidFill>
                  <a:schemeClr val="tx1"/>
                </a:solidFill>
              </a:rPr>
            </a:br>
            <a:r>
              <a:rPr lang="pl-PL" sz="6000" dirty="0" smtClean="0">
                <a:solidFill>
                  <a:schemeClr val="tx1"/>
                </a:solidFill>
              </a:rPr>
              <a:t>Lubię </a:t>
            </a:r>
            <a:r>
              <a:rPr lang="pl-PL" sz="6000" dirty="0" smtClean="0">
                <a:solidFill>
                  <a:srgbClr val="FF0000"/>
                </a:solidFill>
              </a:rPr>
              <a:t>ją</a:t>
            </a:r>
            <a:r>
              <a:rPr lang="pl-PL" sz="6000" dirty="0" smtClean="0">
                <a:solidFill>
                  <a:schemeClr val="tx1"/>
                </a:solidFill>
              </a:rPr>
              <a:t>.</a:t>
            </a:r>
            <a:br>
              <a:rPr lang="pl-PL" sz="6000" dirty="0" smtClean="0">
                <a:solidFill>
                  <a:schemeClr val="tx1"/>
                </a:solidFill>
              </a:rPr>
            </a:br>
            <a:r>
              <a:rPr lang="pl-PL" sz="6000" dirty="0" smtClean="0">
                <a:solidFill>
                  <a:schemeClr val="tx1"/>
                </a:solidFill>
              </a:rPr>
              <a:t>Martwię się o </a:t>
            </a:r>
            <a:r>
              <a:rPr lang="pl-PL" sz="6000" dirty="0" smtClean="0">
                <a:solidFill>
                  <a:srgbClr val="FF0000"/>
                </a:solidFill>
              </a:rPr>
              <a:t>nią</a:t>
            </a:r>
            <a:r>
              <a:rPr lang="pl-PL" sz="6000" dirty="0" smtClean="0">
                <a:solidFill>
                  <a:schemeClr val="tx1"/>
                </a:solidFill>
              </a:rPr>
              <a:t>.</a:t>
            </a:r>
            <a:br>
              <a:rPr lang="pl-PL" sz="6000" dirty="0" smtClean="0">
                <a:solidFill>
                  <a:schemeClr val="tx1"/>
                </a:solidFill>
              </a:rPr>
            </a:br>
            <a:r>
              <a:rPr lang="pl-PL" sz="6000" dirty="0" smtClean="0">
                <a:solidFill>
                  <a:schemeClr val="tx1"/>
                </a:solidFill>
              </a:rPr>
              <a:t>- Czy widzisz to dziecko?</a:t>
            </a:r>
            <a:br>
              <a:rPr lang="pl-PL" sz="6000" dirty="0" smtClean="0">
                <a:solidFill>
                  <a:schemeClr val="tx1"/>
                </a:solidFill>
              </a:rPr>
            </a:br>
            <a:r>
              <a:rPr lang="pl-PL" sz="6000" dirty="0" smtClean="0">
                <a:solidFill>
                  <a:schemeClr val="tx1"/>
                </a:solidFill>
              </a:rPr>
              <a:t>- Tak, widzę</a:t>
            </a:r>
            <a:r>
              <a:rPr lang="pl-PL" sz="6000" dirty="0" smtClean="0">
                <a:solidFill>
                  <a:srgbClr val="FF0000"/>
                </a:solidFill>
              </a:rPr>
              <a:t> je</a:t>
            </a:r>
            <a:r>
              <a:rPr lang="pl-PL" sz="6000" dirty="0" smtClean="0">
                <a:solidFill>
                  <a:schemeClr val="tx1"/>
                </a:solidFill>
              </a:rPr>
              <a:t> i martwię się o</a:t>
            </a:r>
            <a:r>
              <a:rPr lang="pl-PL" sz="6000" dirty="0" smtClean="0">
                <a:solidFill>
                  <a:srgbClr val="FF0000"/>
                </a:solidFill>
              </a:rPr>
              <a:t> nie</a:t>
            </a:r>
            <a:r>
              <a:rPr lang="pl-PL" sz="6000" dirty="0" smtClean="0">
                <a:solidFill>
                  <a:schemeClr val="tx1"/>
                </a:solidFill>
              </a:rPr>
              <a:t>.</a:t>
            </a:r>
            <a:br>
              <a:rPr lang="pl-PL" sz="6000" dirty="0" smtClean="0">
                <a:solidFill>
                  <a:schemeClr val="tx1"/>
                </a:solidFill>
              </a:rPr>
            </a:b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33401"/>
            <a:ext cx="16956087" cy="1955799"/>
          </a:xfrm>
        </p:spPr>
        <p:txBody>
          <a:bodyPr/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 go/ jego/niego?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286000"/>
            <a:ext cx="16829087" cy="74422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Już od roku widzę 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każdego dnia.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Matka bardzo się o 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 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troszczy.</a:t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Bardzo 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lubię i bardzo się o 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boję.</a:t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33401"/>
            <a:ext cx="16854487" cy="16255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 ich/nich, je/nie?</a:t>
            </a:r>
            <a:endParaRPr lang="pl-PL" sz="7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336800"/>
            <a:ext cx="16981487" cy="7594600"/>
          </a:xfrm>
        </p:spPr>
        <p:txBody>
          <a:bodyPr>
            <a:normAutofit/>
          </a:bodyPr>
          <a:lstStyle/>
          <a:p>
            <a:pPr algn="ctr"/>
            <a:r>
              <a:rPr lang="pl-PL" sz="7200" smtClean="0"/>
              <a:t>stryja</a:t>
            </a:r>
            <a:r>
              <a:rPr lang="pl-PL" sz="7200" dirty="0" smtClean="0"/>
              <a:t>, ciotkę (od strony ojca</a:t>
            </a:r>
            <a:r>
              <a:rPr lang="pl-PL" sz="7200" smtClean="0"/>
              <a:t>), ciotkę, wuja </a:t>
            </a:r>
            <a:r>
              <a:rPr lang="pl-PL" sz="7200" dirty="0" smtClean="0"/>
              <a:t>(od strony matki), dziadków (od strony ojca), (dziadków od strony matki). Jak się nazywają, ile mają lat, czym się zajmują?</a:t>
            </a:r>
            <a:endParaRPr lang="pl-PL" sz="72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381001"/>
            <a:ext cx="17006887" cy="1600200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Przedstaw członków swojej rodziny: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164214c949a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306" y="-245985"/>
            <a:ext cx="4402896" cy="25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64214c949a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075" y="8677300"/>
            <a:ext cx="3785851" cy="18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64214c949a_1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867575"/>
            <a:ext cx="17983201" cy="7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600200"/>
            <a:ext cx="17133887" cy="8204200"/>
          </a:xfrm>
        </p:spPr>
        <p:txBody>
          <a:bodyPr/>
          <a:lstStyle/>
          <a:p>
            <a:pPr algn="ctr"/>
            <a:r>
              <a:rPr lang="pl-PL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rodzina, rodzice, ojciec, matka, rodzeństwo, siostra i brat, babcia, dziadek, dziadkowie i wnuki</a:t>
            </a:r>
            <a:br>
              <a:rPr lang="pl-PL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06400" y="381001"/>
            <a:ext cx="17576799" cy="1168399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to jest?</a:t>
            </a:r>
          </a:p>
        </p:txBody>
      </p:sp>
      <p:pic>
        <p:nvPicPr>
          <p:cNvPr id="4" name="Obraz 3" descr="788,045 Rodzina Grafika Wektorowa, Clipartów i Ilustracji - 123R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3267074"/>
            <a:ext cx="3708400" cy="326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Moi Rodzice Obrazy clipart | Obrazy premium w wysokiej rozdzielczośc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2824" y="3276600"/>
            <a:ext cx="3668776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4,437 Brat Rodzeństwo Grafika Wektorowa, Clipartów i Ilustracji - 123R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06400" y="3403600"/>
            <a:ext cx="3073399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siostra i brat - Puzzle Factory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221" y="6832600"/>
            <a:ext cx="3439179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Matka i syn Vector Art Stock Images | Depositphoto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06437" y="6832601"/>
            <a:ext cx="310356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Dad sneakers Vector Art Stock Images | Depositphoto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6705600"/>
            <a:ext cx="314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75,610 Babcia Grafika Wektorowa, Clipartów i Ilustracji - 123R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72750" y="6807200"/>
            <a:ext cx="311785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Dziadek Vector Art Stock Images | Depositphoto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3912" y="6781800"/>
            <a:ext cx="22748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9,158 Dziadkowie I Wnuki Grafika Wektorowa, Clipartów i Ilustracji - 123R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49801" y="3251200"/>
            <a:ext cx="33782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016000"/>
            <a:ext cx="16956087" cy="8737600"/>
          </a:xfrm>
        </p:spPr>
        <p:txBody>
          <a:bodyPr>
            <a:noAutofit/>
          </a:bodyPr>
          <a:lstStyle/>
          <a:p>
            <a:pPr algn="ctr"/>
            <a:r>
              <a:rPr lang="pl-PL" dirty="0" smtClean="0"/>
              <a:t>Nazywam się Anna Kowalska. Mam 35 lat. Mieszkam w Zamościu  na ulicy Kamiennej 11. Jestem nauczycielką. Mój brat Piotr ma 30 lat. Mieszka i pracuje w Anglii. Moja siostra Maria ma 33 lata i pracuje w Orkiestrze Symfonicznej imienia Karola Namysłowskiego. Moja matka ma na imię Zofia. Jest dziennikarką.  Mój ojciec Marek jest lekarzem.  Ojciec mojej mamy – dziadek Jan niestety nie żyje. Moja babcia Emilia ma 85 lat i jest emerytką. Mieszka w Krasnobrodzie. Rodzice mojego ojca nie żyją. </a:t>
            </a:r>
            <a:br>
              <a:rPr lang="pl-PL" dirty="0" smtClean="0"/>
            </a:br>
            <a:r>
              <a:rPr lang="pl-PL" sz="5400" u="sng" dirty="0" smtClean="0"/>
              <a:t>Odpowiedz na pytania.</a:t>
            </a:r>
            <a:br>
              <a:rPr lang="pl-PL" sz="5400" u="sng" dirty="0" smtClean="0"/>
            </a:br>
            <a:r>
              <a:rPr lang="pl-PL" dirty="0" smtClean="0"/>
              <a:t>1. Ile lat ma Anna i gdzie mieszka? </a:t>
            </a:r>
            <a:br>
              <a:rPr lang="pl-PL" dirty="0" smtClean="0"/>
            </a:br>
            <a:r>
              <a:rPr lang="pl-PL" dirty="0" smtClean="0"/>
              <a:t>2. Kim jest z zawodu?</a:t>
            </a:r>
            <a:br>
              <a:rPr lang="pl-PL" dirty="0" smtClean="0"/>
            </a:br>
            <a:r>
              <a:rPr lang="pl-PL" dirty="0" smtClean="0"/>
              <a:t>3. Jak nazywa się brat Anny, ile ma lat?</a:t>
            </a:r>
            <a:br>
              <a:rPr lang="pl-PL" dirty="0" smtClean="0"/>
            </a:br>
            <a:r>
              <a:rPr lang="pl-PL" dirty="0" smtClean="0"/>
              <a:t>4. Czym zajmuje się siostra Maria?</a:t>
            </a:r>
            <a:br>
              <a:rPr lang="pl-PL" dirty="0" smtClean="0"/>
            </a:br>
            <a:r>
              <a:rPr lang="pl-PL" dirty="0" smtClean="0"/>
              <a:t>5. Kim są i jak nazywają się rodzice Anny?</a:t>
            </a:r>
            <a:br>
              <a:rPr lang="pl-PL" dirty="0" smtClean="0"/>
            </a:br>
            <a:r>
              <a:rPr lang="pl-PL" dirty="0" smtClean="0"/>
              <a:t>6. Czy Anna ma dziadków?</a:t>
            </a:r>
            <a:br>
              <a:rPr lang="pl-PL" dirty="0" smtClean="0"/>
            </a:br>
            <a:endParaRPr lang="pl-PL" sz="5400" u="sng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1"/>
            <a:ext cx="16981487" cy="9143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Rodzina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006600"/>
            <a:ext cx="16879887" cy="7747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męski</a:t>
            </a:r>
            <a:br>
              <a:rPr lang="pl-PL" sz="6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mój, twój, jego, jej (ojciec)</a:t>
            </a:r>
            <a:br>
              <a:rPr lang="pl-PL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żeński:</a:t>
            </a:r>
            <a:br>
              <a:rPr lang="pl-PL" sz="6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moja, twoja, jego, jej (matka)</a:t>
            </a:r>
            <a:br>
              <a:rPr lang="pl-PL" sz="6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nijaki:</a:t>
            </a:r>
            <a:br>
              <a:rPr lang="pl-PL" sz="67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moje, twoje, jego, jej (dziecko)</a:t>
            </a:r>
            <a:r>
              <a:rPr lang="pl-PL" sz="5400" dirty="0" smtClean="0">
                <a:solidFill>
                  <a:schemeClr val="tx1"/>
                </a:solidFill>
              </a:rPr>
              <a:t/>
            </a:r>
            <a:br>
              <a:rPr lang="pl-PL" sz="5400" dirty="0" smtClean="0">
                <a:solidFill>
                  <a:schemeClr val="tx1"/>
                </a:solidFill>
              </a:rPr>
            </a:b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330201"/>
            <a:ext cx="16854487" cy="13715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Zaimki dzierżawcze liczba pojedyncza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854200"/>
            <a:ext cx="17108487" cy="7874000"/>
          </a:xfrm>
        </p:spPr>
        <p:txBody>
          <a:bodyPr>
            <a:normAutofit/>
          </a:bodyPr>
          <a:lstStyle/>
          <a:p>
            <a:pPr algn="ctr"/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męski</a:t>
            </a:r>
            <a:b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nasz, wasz, ich (ojciec)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żeński:</a:t>
            </a:r>
            <a:b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nasza, wasza, ich (matka)</a:t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nijaki:</a:t>
            </a:r>
            <a:b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nasze, wasze, ich (dziecko)</a:t>
            </a: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33401"/>
            <a:ext cx="16981487" cy="1523999"/>
          </a:xfrm>
        </p:spPr>
        <p:txBody>
          <a:bodyPr/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Zaimki dzierżawcze liczba mnoga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565400"/>
            <a:ext cx="16498887" cy="7340600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Jestem Krzysztof. ………….  siostra ma na imię Hania. Jesteśmy pół Polakami, pół Ukraińcami. ………… mama pochodzi z Krakowa, a ………….. ojciec z Kijowa. 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ma na imię Aleksander. ………. ojciec, a nasz dziadek  ma na imię Adam, a ……….  babcia Maria. Moja żona ma na imię Julia. ……. imię bardzo mi się podoba. ……. dzieci mają 7 lat, są bliźniętami. ..... imiona to Kuba i Kasia.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57201"/>
            <a:ext cx="16752887" cy="16763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Uzupełnij zdania odpowiednimi zaimkami dzierżawczymi.</a:t>
            </a:r>
            <a:endParaRPr lang="pl-PL" sz="6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574800"/>
            <a:ext cx="16930687" cy="8305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żeński: widzę mił</a:t>
            </a:r>
            <a: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ą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koleżank</a:t>
            </a:r>
            <a: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b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męski żywotny: odwiedzam chor</a:t>
            </a:r>
            <a: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</a:t>
            </a:r>
            <a: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ę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wyprowadzam mał</a:t>
            </a:r>
            <a: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</a:t>
            </a:r>
            <a: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męski nieżywotny: kupiłem nowy rower (jak w mianowniku)</a:t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rodzaj nijaki: patrzę na piękne słońce (jak w mianowniku)</a:t>
            </a:r>
            <a: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1"/>
            <a:ext cx="16752887" cy="14223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Przymiotnik z rzeczownikiem w bierniku (kogo? co?)</a:t>
            </a:r>
            <a:endParaRPr lang="pl-PL" sz="6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895600"/>
            <a:ext cx="16854487" cy="7061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brat ojca – stryj  (stryjek)  - żona stryja – stryjenka</a:t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 brat  matki – wuj (wujek)            - żona wuja – wujenka</a:t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siostra ojca – ciotka (ciocia) </a:t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siostra matki – ciotka</a:t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córka siostry – siostrzenica </a:t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 siostry – siostrzeniec</a:t>
            </a:r>
            <a:b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córka brata – bratanica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 brata - bratanek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>		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0712" y="355600"/>
            <a:ext cx="16981487" cy="2006599"/>
          </a:xfrm>
        </p:spPr>
        <p:txBody>
          <a:bodyPr>
            <a:normAutofit fontScale="47500" lnSpcReduction="20000"/>
          </a:bodyPr>
          <a:lstStyle/>
          <a:p>
            <a:pPr algn="ctr"/>
            <a:endParaRPr lang="pl-PL" sz="6600" b="1" i="1" dirty="0" smtClean="0"/>
          </a:p>
          <a:p>
            <a:pPr algn="ctr"/>
            <a:r>
              <a:rPr lang="pl-PL" sz="1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Stopnie pokrewieństwa, czyli kto jest kim w rodzinie.</a:t>
            </a:r>
          </a:p>
          <a:p>
            <a:pPr algn="ctr"/>
            <a:endParaRPr lang="pl-PL" sz="6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748 Wujek Ciocia Grafika Wektorowa, Clipartów i Ilustracji - 123R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590800"/>
            <a:ext cx="102616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282</Words>
  <Application>Microsoft Office PowerPoint</Application>
  <PresentationFormat>Niestandardowy</PresentationFormat>
  <Paragraphs>31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Oswald</vt:lpstr>
      <vt:lpstr>Lato</vt:lpstr>
      <vt:lpstr>Calibri</vt:lpstr>
      <vt:lpstr>Motyw pakietu Office</vt:lpstr>
      <vt:lpstr>Slajd 1</vt:lpstr>
      <vt:lpstr>Slajd 2</vt:lpstr>
      <vt:lpstr>rodzina, rodzice, ojciec, matka, rodzeństwo, siostra i brat, babcia, dziadek, dziadkowie i wnuki     </vt:lpstr>
      <vt:lpstr>Nazywam się Anna Kowalska. Mam 35 lat. Mieszkam w Zamościu  na ulicy Kamiennej 11. Jestem nauczycielką. Mój brat Piotr ma 30 lat. Mieszka i pracuje w Anglii. Moja siostra Maria ma 33 lata i pracuje w Orkiestrze Symfonicznej imienia Karola Namysłowskiego. Moja matka ma na imię Zofia. Jest dziennikarką.  Mój ojciec Marek jest lekarzem.  Ojciec mojej mamy – dziadek Jan niestety nie żyje. Moja babcia Emilia ma 85 lat i jest emerytką. Mieszka w Krasnobrodzie. Rodzice mojego ojca nie żyją.  Odpowiedz na pytania. 1. Ile lat ma Anna i gdzie mieszka?  2. Kim jest z zawodu? 3. Jak nazywa się brat Anny, ile ma lat? 4. Czym zajmuje się siostra Maria? 5. Kim są i jak nazywają się rodzice Anny? 6. Czy Anna ma dziadków? </vt:lpstr>
      <vt:lpstr>rodzaj męski mój, twój, jego, jej (ojciec)  rodzaj żeński: moja, twoja, jego, jej (matka)  rodzaj nijaki: moje, twoje, jego, jej (dziecko) </vt:lpstr>
      <vt:lpstr>rodzaj męski nasz, wasz, ich (ojciec)  rodzaj żeński: nasza, wasza, ich (matka)  rodzaj nijaki: nasze, wasze, ich (dziecko)</vt:lpstr>
      <vt:lpstr>Jestem Krzysztof. ………….  siostra ma na imię Hania. Jesteśmy pół Polakami, pół Ukraińcami. ………… mama pochodzi z Krakowa, a ………….. ojciec z Kijowa.  On ma na imię Aleksander. ………. ojciec, a nasz dziadek  ma na imię Adam, a ……….  babcia Maria. Moja żona ma na imię Julia. ……. imię bardzo mi się podoba. ……. dzieci mają 7 lat, są bliźniętami. ..... imiona to Kuba i Kasia.</vt:lpstr>
      <vt:lpstr>rodzaj żeński: widzę miłą koleżankę  rodzaj męski żywotny: odwiedzam chorego kolegę  wyprowadzam małego psa  rodzaj męski nieżywotny: kupiłem nowy rower (jak w mianowniku)  rodzaj nijaki: patrzę na piękne słońce (jak w mianowniku)  </vt:lpstr>
      <vt:lpstr>           - brat ojca – stryj  (stryjek)  - żona stryja – stryjenka     - brat  matki – wuj (wujek)            - żona wuja – wujenka - siostra ojca – ciotka (ciocia)   - siostra matki – ciotka córka siostry – siostrzenica  syn siostry – siostrzeniec córka brata – bratanica syn brata - bratanek        </vt:lpstr>
      <vt:lpstr>W każdą niedzielę odwiedzam babci… Marysię.  Wczoraj w parku spotkałem stryjenk… Basię. Kocham mojego dziadk… Antoniego. Chętnie wspominamy naszą cioci…  Anastazję. Zaprosiłem na obiad stryj… Pawła. Wuj… Michał przyjeżdża do nas na święta.  </vt:lpstr>
      <vt:lpstr>mnie ciebie go/ jego/niego ją/nią je/nie</vt:lpstr>
      <vt:lpstr>nas was ich/nich je/nie</vt:lpstr>
      <vt:lpstr>Widziałem go wczoraj. (w środku zdania) Jego widziałem wczoraj. (na początku zdania) Martwię się o niego. Lubię ją. Martwię się o nią. - Czy widzisz to dziecko? - Tak, widzę je i martwię się o nie.  </vt:lpstr>
      <vt:lpstr> Już od roku widzę ich każdego dnia.  Matka bardzo się o nich troszczy.  Bardzo je lubię i bardzo się o nie boję.  </vt:lpstr>
      <vt:lpstr>stryja, ciotkę (od strony ojca), ciotkę, wuja (od strony matki), dziadków (od strony ojca), (dziadków od strony matki). Jak się nazywają, ile mają lat, czym się zajmują?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Bartłomiej Kozyra</dc:creator>
  <cp:lastModifiedBy>hp</cp:lastModifiedBy>
  <cp:revision>34</cp:revision>
  <dcterms:created xsi:type="dcterms:W3CDTF">2021-11-13T09:41:55Z</dcterms:created>
  <dcterms:modified xsi:type="dcterms:W3CDTF">2022-10-26T17:19:51Z</dcterms:modified>
</cp:coreProperties>
</file>