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2" r:id="rId4"/>
    <p:sldId id="274" r:id="rId5"/>
    <p:sldId id="273" r:id="rId6"/>
    <p:sldId id="275" r:id="rId7"/>
    <p:sldId id="279" r:id="rId8"/>
    <p:sldId id="276" r:id="rId9"/>
    <p:sldId id="277" r:id="rId10"/>
    <p:sldId id="281" r:id="rId11"/>
    <p:sldId id="282" r:id="rId12"/>
    <p:sldId id="278" r:id="rId13"/>
    <p:sldId id="280" r:id="rId14"/>
    <p:sldId id="283" r:id="rId15"/>
    <p:sldId id="286" r:id="rId16"/>
    <p:sldId id="287" r:id="rId17"/>
    <p:sldId id="285" r:id="rId18"/>
  </p:sldIdLst>
  <p:sldSz cx="18288000" cy="10287000"/>
  <p:notesSz cx="6858000" cy="9144000"/>
  <p:embeddedFontLst>
    <p:embeddedFont>
      <p:font typeface="Oswald" charset="-18"/>
      <p:regular r:id="rId20"/>
      <p:bold r:id="rId21"/>
    </p:embeddedFont>
    <p:embeddedFont>
      <p:font typeface="Lato" charset="-18"/>
      <p:regular r:id="rId22"/>
      <p:bold r:id="rId23"/>
      <p:italic r:id="rId24"/>
      <p:boldItalic r:id="rId25"/>
    </p:embeddedFont>
    <p:embeddedFont>
      <p:font typeface="Calibri" pitchFamily="3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6ZqYU2R0DLHpqO/GF5WY/d5Fg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-101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4214c949a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164214c949a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-352964" y="-250433"/>
            <a:ext cx="7402895" cy="10777614"/>
          </a:xfrm>
          <a:prstGeom prst="rect">
            <a:avLst/>
          </a:prstGeom>
          <a:solidFill>
            <a:srgbClr val="007680">
              <a:alpha val="4980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1" name="Google Shape;91;p1"/>
          <p:cNvGrpSpPr/>
          <p:nvPr/>
        </p:nvGrpSpPr>
        <p:grpSpPr>
          <a:xfrm>
            <a:off x="7737232" y="2930769"/>
            <a:ext cx="10199076" cy="4337538"/>
            <a:chOff x="0" y="1188833"/>
            <a:chExt cx="13554377" cy="4849076"/>
          </a:xfrm>
        </p:grpSpPr>
        <p:sp>
          <p:nvSpPr>
            <p:cNvPr id="92" name="Google Shape;92;p1"/>
            <p:cNvSpPr/>
            <p:nvPr/>
          </p:nvSpPr>
          <p:spPr>
            <a:xfrm>
              <a:off x="0" y="4826157"/>
              <a:ext cx="13554377" cy="1211752"/>
            </a:xfrm>
            <a:prstGeom prst="rect">
              <a:avLst/>
            </a:prstGeom>
            <a:solidFill>
              <a:srgbClr val="FB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0" y="1188833"/>
              <a:ext cx="11034902" cy="2725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00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6600" b="1" dirty="0" smtClean="0">
                  <a:solidFill>
                    <a:srgbClr val="007680"/>
                  </a:solidFill>
                  <a:latin typeface="Oswald"/>
                  <a:sym typeface="Oswald"/>
                </a:rPr>
                <a:t>5. Co będziesz dzisiaj robił?</a:t>
              </a:r>
              <a:endParaRPr sz="6600" b="1" dirty="0"/>
            </a:p>
          </p:txBody>
        </p:sp>
        <p:sp>
          <p:nvSpPr>
            <p:cNvPr id="94" name="Google Shape;94;p1"/>
            <p:cNvSpPr txBox="1"/>
            <p:nvPr/>
          </p:nvSpPr>
          <p:spPr>
            <a:xfrm>
              <a:off x="473783" y="5053361"/>
              <a:ext cx="8626332" cy="8615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5005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799" b="1" i="0" u="none" strike="noStrike" cap="none" dirty="0" smtClean="0">
                  <a:solidFill>
                    <a:srgbClr val="FBFDF4"/>
                  </a:solidFill>
                  <a:latin typeface="Lato"/>
                  <a:ea typeface="Lato"/>
                  <a:cs typeface="Lato"/>
                  <a:sym typeface="Lato"/>
                </a:rPr>
                <a:t>Piotr Linek</a:t>
              </a:r>
              <a:endParaRPr sz="2799" b="1" i="0" u="none" strike="noStrike" cap="none" dirty="0">
                <a:solidFill>
                  <a:srgbClr val="FBFDF4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95" name="Google Shape;9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306" y="-245985"/>
            <a:ext cx="4402896" cy="25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7025" y="7925786"/>
            <a:ext cx="4402898" cy="2201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971800"/>
            <a:ext cx="16981487" cy="6934200"/>
          </a:xfrm>
        </p:spPr>
        <p:txBody>
          <a:bodyPr>
            <a:normAutofit/>
          </a:bodyPr>
          <a:lstStyle/>
          <a:p>
            <a:pPr algn="ctr"/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Interesować się + narzędnik (kim? 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zym?):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filmem, polityką, nauką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Wyrazy w nawiasach zastosuj we właściwej formie</a:t>
            </a:r>
            <a:b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Interesuję się (współczesne kino).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 interesujesz się (piłka nożna)?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Piotr interesuje się (wydarzenia polityczne).</a:t>
            </a:r>
            <a:endParaRPr lang="pl-PL" sz="6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31801"/>
            <a:ext cx="17032287" cy="18033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Czym się interesujesz?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3225800"/>
            <a:ext cx="16854488" cy="6578600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 w tygodniu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pracuje w biurze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poniedziałki i środy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chodzi na siłownię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W weekendy lubi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chodzić na spacery 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czytać książki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Interesuje się </a:t>
            </a: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historią Dalekiego Wschodu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Mój kolega …………. w tygodniu ……….., we wtorki i czwartki………….. . W weekendy lubi ……………. i………….. 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Interesuje się ………………. .</a:t>
            </a: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304801"/>
            <a:ext cx="16905287" cy="23622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Porozmawiaj z kolegą, a następnie powiedz grupie, czym zajmuje się w tygodniu, co lubi robić w weekendy, czym się interesuje.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625600"/>
            <a:ext cx="16956087" cy="82804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tyczeń, luty, marzec, kwiecień, maj, czerwiec, lipiec, sierpień, wrzesień, październik, listopad, grudzień. 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Uzupełnij brakujące miejsca:</a:t>
            </a:r>
            <a:br>
              <a:rPr lang="pl-PL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Miesiąc spadających liści to ……………..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…………. jest pierwszym miesiącem w roku.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 Polsce w ……………. 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bchodzimy święta Bożego Narodzenia.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Wiosna zaczyna się w ……………. 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Wrzosy kwitną we …………… . 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W ……………… zaczynają kwitnąć kwiaty i drzewa. 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W …………… zaczynają się egzaminy maturalne.</a:t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W ………………. rozpoczynają się żniwa.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57201"/>
            <a:ext cx="17032287" cy="9905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Miesiące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209800"/>
            <a:ext cx="16879887" cy="77470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 W ……… obchodzimy święto zakochanych – walentynki.</a:t>
            </a:r>
            <a:b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11. W ……… zaczynają się wakacje.</a:t>
            </a:r>
            <a:b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W ………… </a:t>
            </a:r>
            <a:r>
              <a:rPr lang="pl-PL" sz="7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Polsce zmienia się czas letni na zimowy.</a:t>
            </a:r>
            <a:endParaRPr lang="pl-PL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2600" y="508001"/>
            <a:ext cx="17272000" cy="1396999"/>
          </a:xfrm>
        </p:spPr>
        <p:txBody>
          <a:bodyPr>
            <a:normAutofit/>
          </a:bodyPr>
          <a:lstStyle/>
          <a:p>
            <a:pPr algn="ctr"/>
            <a:r>
              <a:rPr lang="pl-PL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W …………… kwitną lipy.</a:t>
            </a:r>
            <a:endParaRPr lang="pl-PL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1930400"/>
            <a:ext cx="16956087" cy="7924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październiku </a:t>
            </a:r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wyjeżdżam w Bieszczady.</a:t>
            </a:r>
            <a:r>
              <a:rPr lang="pl-PL" sz="6000" u="sng" dirty="0" smtClean="0"/>
              <a:t/>
            </a:r>
            <a:br>
              <a:rPr lang="pl-PL" sz="6000" u="sng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listopadzie </a:t>
            </a:r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chodzę na basen. </a:t>
            </a: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8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robisz zimą</a:t>
            </a:r>
            <a:r>
              <a:rPr lang="pl-PL" sz="8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pl-PL" sz="8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styczniu </a:t>
            </a:r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lubię </a:t>
            </a:r>
            <a:r>
              <a:rPr lang="pl-PL" sz="6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słuchać muzyki i czytać książki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lutym </a:t>
            </a:r>
            <a:r>
              <a:rPr lang="pl-PL" sz="6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jeżdżę na nartach (łyżwach).</a:t>
            </a:r>
            <a:r>
              <a:rPr lang="pl-PL" sz="8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8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> </a:t>
            </a:r>
            <a:br>
              <a:rPr lang="pl-PL" sz="60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355600"/>
            <a:ext cx="16930687" cy="1549401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robisz jesienią?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3149600"/>
            <a:ext cx="16829087" cy="6781800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marcu robię </a:t>
            </a:r>
            <a:r>
              <a:rPr lang="pl-PL" sz="6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wiosenne zakupy</a:t>
            </a:r>
            <a: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kwietniu </a:t>
            </a:r>
            <a:r>
              <a:rPr lang="pl-PL" sz="6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lubię spacerować po lesie (parku)</a:t>
            </a:r>
            <a: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maju </a:t>
            </a:r>
            <a:r>
              <a:rPr lang="pl-PL" sz="66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wyjeżdżam na majówkę</a:t>
            </a:r>
            <a:r>
              <a:rPr lang="pl-PL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6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33401"/>
            <a:ext cx="17032287" cy="16001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robisz wiosną?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235200"/>
            <a:ext cx="16981487" cy="7645400"/>
          </a:xfrm>
        </p:spPr>
        <p:txBody>
          <a:bodyPr>
            <a:normAutofit/>
          </a:bodyPr>
          <a:lstStyle/>
          <a:p>
            <a:pPr algn="ctr"/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czerwcu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zaczynam wakacje</a:t>
            </a: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lipcu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wyjeżdżam na urlop</a:t>
            </a: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sierpniu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zbieram grzyby</a:t>
            </a: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wrześniu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jeżdżę na rowerze</a:t>
            </a: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304801"/>
            <a:ext cx="17057687" cy="1523999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 robisz w lecie?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3378200"/>
            <a:ext cx="16930688" cy="6400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Zapytaj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kolegę,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następnie powiedz, co robi:</a:t>
            </a:r>
            <a:b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jesienią </a:t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zimą</a:t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wiosną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latem</a:t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Wykorzystaj nazwy miesięcy oraz podane określenia dotyczące częstotliwości wykonywanych zajęć.</a:t>
            </a: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57201"/>
            <a:ext cx="17057687" cy="2997199"/>
          </a:xfrm>
        </p:spPr>
        <p:txBody>
          <a:bodyPr>
            <a:noAutofit/>
          </a:bodyPr>
          <a:lstStyle/>
          <a:p>
            <a:pPr algn="ctr"/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 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często?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zawsze, 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codziennie, często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od czasu do czasu, niekiedy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rzadko, nigdy</a:t>
            </a:r>
            <a:endParaRPr lang="pl-PL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DF4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g164214c949a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16306" y="-245985"/>
            <a:ext cx="4402896" cy="2579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164214c949a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51075" y="8677300"/>
            <a:ext cx="3785851" cy="189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164214c949a_1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867575"/>
            <a:ext cx="17983201" cy="790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336800"/>
            <a:ext cx="16981487" cy="7594600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/>
              <a:t>jeść śniadanie (obiad, kolację), myć się, zasypiać, wychodzić do pracy, wsiadać do autobusu, pracować, wracać ze szkoły, odpoczywać, oglądać telewizję, czytać książkę, budzić się, uczyć się, jechać samochodem, robić zakupy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381001"/>
            <a:ext cx="17006887" cy="1600200"/>
          </a:xfrm>
        </p:spPr>
        <p:txBody>
          <a:bodyPr>
            <a:normAutofit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Czynności dnia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Obraz 3" descr="Rodzina Śniadanie Kolacja - Darmowa grafika wektorowa na Pixabay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01" y="5156200"/>
            <a:ext cx="2235200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Jazda samochodem: wektory i ilustracje do darmowego pobrania | Freepik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156201"/>
            <a:ext cx="2286000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Dziecko Nauka Książki - Darmowa grafika wektorowa na Pixaba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92494" y="5157194"/>
            <a:ext cx="1598212" cy="149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Obrazy: Mycie Rak | Darmowe wektory, zdjęcia stockowe i PSD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74766" y="5130801"/>
            <a:ext cx="1844234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pasar tiempo sin preocupaciones en hamaca color plano vector personaje sin  rostro 2514480 Vector en Vecteezy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89200" y="4953000"/>
            <a:ext cx="2209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10,326 Oglądanie Telewizji Grafika Wektorowa, Clipartów i Ilustracji - 123RF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681738" y="6883400"/>
            <a:ext cx="217446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Jak wygląda mój dzień? - PDF Darmowe pobieranie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12192" y="7010400"/>
            <a:ext cx="2218607" cy="172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Jak wygląda mój dzień? - PDF Darmowe pobieranie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50595" y="4568507"/>
            <a:ext cx="2162810" cy="2115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Obrazy: Getting Bus | Darmowe wektory, zdjęcia stockowe i PSD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34278" y="6870260"/>
            <a:ext cx="1789043" cy="223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Obraz 16" descr="200+ darmowych obrazów z kategorii Remont i Malarz - Pixabay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9400" y="7162800"/>
            <a:ext cx="2371462" cy="15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Obraz 17" descr="Darmowe konto firmowe Standard, darmowe konto bankowe dla firm | mBank.pl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23200" y="6717030"/>
            <a:ext cx="2642870" cy="24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Obraz 18" descr="Darmowe Zdjęcia : szkoła, uczniowie, dzieci, tablica, kredki, szkolne  torby, Edukacja, uczenie się, wiedza, umiejętności, school enrolment,  rozpoczęcie szkoły, kolorowy, Praca domowa, rysunek, sztuka, grać,  ilustracja, rekreacja, postać fikcyjna ..."/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2827000" y="6628949"/>
            <a:ext cx="2921000" cy="19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Obrazy: Zakupy | Darmowe wektory, zdjęcia stockowe i PSD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2809396" y="5131793"/>
            <a:ext cx="2118008" cy="170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Obraz 20" descr="Dlaczego warto czytać książki? - Szkoła Podstawowa im. Tytusa Trzecieskiego  w Miejscu Piastowym"/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0324662" y="7137400"/>
            <a:ext cx="23753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413000"/>
            <a:ext cx="16981487" cy="7391400"/>
          </a:xfrm>
        </p:spPr>
        <p:txBody>
          <a:bodyPr>
            <a:normAutofit fontScale="90000"/>
          </a:bodyPr>
          <a:lstStyle/>
          <a:p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		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robię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śpię         jem         lubię           …….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 	                   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robisz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śpisz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……..        ………            interesujesz się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on/ona/ono    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……..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             lubi              ……..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 	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        śpimy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jemy	     ………           interesujemy się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wy                     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robicie      ………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………	     ………            interesujecie się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oni/one 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……….        śpią    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l-PL" sz="4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jedzą	     lubią		     .……..</a:t>
            </a:r>
            <a: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1"/>
            <a:ext cx="17083087" cy="2057399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Odmiana czasowników: robić, spać, 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jeść, lubić, interesować się</a:t>
            </a:r>
            <a:endParaRPr lang="pl-PL" sz="6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844800"/>
            <a:ext cx="16778287" cy="6934200"/>
          </a:xfrm>
        </p:spPr>
        <p:txBody>
          <a:bodyPr>
            <a:normAutofit/>
          </a:bodyPr>
          <a:lstStyle/>
          <a:p>
            <a:pPr algn="ctr"/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rano</a:t>
            </a:r>
            <a:b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południe</a:t>
            </a:r>
            <a:b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 południu</a:t>
            </a:r>
            <a:b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wieczorem</a:t>
            </a:r>
            <a:endParaRPr lang="pl-PL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33401"/>
            <a:ext cx="16854487" cy="1803399"/>
          </a:xfrm>
        </p:spPr>
        <p:txBody>
          <a:bodyPr>
            <a:normAutofit/>
          </a:bodyPr>
          <a:lstStyle/>
          <a:p>
            <a:pPr algn="ctr"/>
            <a:r>
              <a:rPr lang="pl-PL" sz="8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Zapytaj kolegę, co robi:</a:t>
            </a:r>
            <a:endParaRPr lang="pl-PL" sz="8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032000"/>
            <a:ext cx="16905287" cy="7924800"/>
          </a:xfrm>
        </p:spPr>
        <p:txBody>
          <a:bodyPr>
            <a:normAutofit/>
          </a:bodyPr>
          <a:lstStyle/>
          <a:p>
            <a:pPr algn="ctr"/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poniedziałek</a:t>
            </a:r>
            <a:b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wtorek</a:t>
            </a:r>
            <a:b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środa</a:t>
            </a:r>
            <a:b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czwartek</a:t>
            </a:r>
            <a:b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piątek</a:t>
            </a:r>
            <a:b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sobota</a:t>
            </a:r>
            <a:b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7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niedziela</a:t>
            </a:r>
            <a:endParaRPr lang="pl-PL" sz="7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457201"/>
            <a:ext cx="16981487" cy="1193799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7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Dni tygodnia</a:t>
            </a:r>
            <a:endParaRPr lang="pl-PL" sz="72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3124200"/>
            <a:ext cx="16752887" cy="67818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Lubię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czytać</a:t>
            </a: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poezję Tarasa Szewczenki</a:t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Lubić +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biernik (kogo? co?)</a:t>
            </a: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Ona lubi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kino i teatr</a:t>
            </a:r>
            <a:b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Lubisz 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lody pistacjowe</a:t>
            </a:r>
            <a:r>
              <a:rPr lang="pl-PL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82600" y="584201"/>
            <a:ext cx="17094199" cy="1777999"/>
          </a:xfrm>
        </p:spPr>
        <p:txBody>
          <a:bodyPr>
            <a:normAutofit/>
          </a:bodyPr>
          <a:lstStyle/>
          <a:p>
            <a:pPr algn="ctr"/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Lubić + 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bezokolicznik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Lubię 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chodzić</a:t>
            </a:r>
            <a:r>
              <a:rPr lang="pl-PL" sz="6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 górach</a:t>
            </a:r>
            <a:endParaRPr lang="pl-PL" sz="6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032000"/>
            <a:ext cx="17006887" cy="7772400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rowerze; biegam; spotykam się z przyjaciółmi</a:t>
            </a:r>
            <a:endParaRPr lang="pl-PL" sz="4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08001"/>
            <a:ext cx="16905287" cy="142239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Idę 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do: restauracji, do kina, do 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teatru; Idę 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na: siłownię, na pływalnię, 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spacer; gram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w piłkę nożną, w </a:t>
            </a:r>
            <a:r>
              <a:rPr lang="pl-PL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tenisa; jeżdżę</a:t>
            </a:r>
            <a:endParaRPr lang="pl-PL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 descr="615,718 Przyjaciółki Grafika Wektorowa, Clipartów i Ilustracji - 123R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3800" y="2958658"/>
            <a:ext cx="2997200" cy="283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4 000+ darmowych obrazów z kategorii Bieganie i Sport - Pixabay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26804" y="3429001"/>
            <a:ext cx="257619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Obrazy: Spacer | Darmowe wektory, zdjęcia stockowe i PSD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60200" y="3276600"/>
            <a:ext cx="317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Chłopiec Gra Piłka Nożna Grafika Wektorowa | FreeImages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926172" y="3454401"/>
            <a:ext cx="1990228" cy="227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Tennis table with Vector Art Stock Images | Depositphotos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3600" y="6324600"/>
            <a:ext cx="2565400" cy="288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az 10" descr="Obrazy: Jazda Na Rowerze | Darmowe wektory, zdjęcia stockowe i PSD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54400" y="6248400"/>
            <a:ext cx="2362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Naklejka słaby człowiek trzyma sztangę, nowy na siłownię i hantle, grafika  na wymiar • • REDRO.pl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08600" y="6223001"/>
            <a:ext cx="3505200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Kino — Grafika wektorowa © Reginast777 #68565875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662256" y="6629400"/>
            <a:ext cx="236134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Obraz 13" descr="103,697 Basen Grafika Wektorowa, Clipartów i Ilustracji - 123RF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360012" y="6578600"/>
            <a:ext cx="2838588" cy="218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Obraz 14" descr="Obrazy: Kurtyna Teatr | Darmowe wektory, zdjęcia stockowe i PSD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771614" y="6705600"/>
            <a:ext cx="2474986" cy="211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 descr="Restauracja Jeść Posiłek - Darmowa grafika wektorowa na Pixabay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614335" y="3328835"/>
            <a:ext cx="2576665" cy="243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2311400"/>
            <a:ext cx="16956087" cy="7391400"/>
          </a:xfrm>
        </p:spPr>
        <p:txBody>
          <a:bodyPr>
            <a:normAutofit fontScale="90000"/>
          </a:bodyPr>
          <a:lstStyle/>
          <a:p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poniedziałek </a:t>
            </a: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lubię……………………………………………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wtorek …………………………………………………………..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środę ……………………………………………………………….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czwartek ………………………………………………………….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piątek ……………………………………………………………….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sobotę ……………………………………………………………..</a:t>
            </a:r>
            <a:b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niedzielę ……………………………………………………………</a:t>
            </a: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r>
              <a:rPr lang="pl-PL" sz="6000" dirty="0" smtClean="0"/>
              <a:t/>
            </a:r>
            <a:br>
              <a:rPr lang="pl-PL" sz="6000" dirty="0" smtClean="0"/>
            </a:br>
            <a:endParaRPr lang="pl-PL" sz="60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508001"/>
            <a:ext cx="17006887" cy="1447799"/>
          </a:xfrm>
        </p:spPr>
        <p:txBody>
          <a:bodyPr>
            <a:normAutofit fontScale="92500"/>
          </a:bodyPr>
          <a:lstStyle/>
          <a:p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Powiedz, co 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lubisz robić w 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kolejne dni </a:t>
            </a:r>
            <a:r>
              <a:rPr lang="pl-PL" sz="66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tygodnia?</a:t>
            </a:r>
            <a:endParaRPr lang="pl-PL" sz="66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292</Words>
  <Application>Microsoft Office PowerPoint</Application>
  <PresentationFormat>Niestandardowy</PresentationFormat>
  <Paragraphs>32</Paragraphs>
  <Slides>17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Oswald</vt:lpstr>
      <vt:lpstr>Lato</vt:lpstr>
      <vt:lpstr>Calibri</vt:lpstr>
      <vt:lpstr>Motyw pakietu Office</vt:lpstr>
      <vt:lpstr>Slajd 1</vt:lpstr>
      <vt:lpstr>Slajd 2</vt:lpstr>
      <vt:lpstr>jeść śniadanie (obiad, kolację), myć się, zasypiać, wychodzić do pracy, wsiadać do autobusu, pracować, wracać ze szkoły, odpoczywać, oglądać telewizję, czytać książkę, budzić się, uczyć się, jechać samochodem, robić zakupy</vt:lpstr>
      <vt:lpstr>ja         robię  śpię         jem         lubię           …….  ty                     robisz  śpisz    ……..        ………            interesujesz się  on/ona/ono    robi         ……..    je              lubi              ……..  my         ………        śpimy    jemy      ………           interesujemy się  wy                     robicie      ………    ………      ………            interesujecie się  oni/one      ……….        śpią        jedzą      lubią       .…….. </vt:lpstr>
      <vt:lpstr>rano w południe po południu wieczorem</vt:lpstr>
      <vt:lpstr>poniedziałek wtorek środa czwartek piątek sobota niedziela</vt:lpstr>
      <vt:lpstr>Lubię czytać poezję Tarasa Szewczenki  Lubić + biernik (kogo? co?) - Ona lubi kino i teatr  Lubisz lody pistacjowe? </vt:lpstr>
      <vt:lpstr>na rowerze; biegam; spotykam się z przyjaciółmi</vt:lpstr>
      <vt:lpstr>W poniedziałek lubię…………………………………………… We wtorek ………………………………………………………….. W środę ………………………………………………………………. W czwartek …………………………………………………………. W piątek ………………………………………………………………. W sobotę …………………………………………………………….. W niedzielę ……………………………………………………………   </vt:lpstr>
      <vt:lpstr>Interesować się + narzędnik (kim? czym?): filmem, polityką, nauką  Wyrazy w nawiasach zastosuj we właściwej formie Interesuję się (współczesne kino). Czy interesujesz się (piłka nożna)? Piotr interesuje się (wydarzenia polityczne).</vt:lpstr>
      <vt:lpstr>Jan w tygodniu pracuje w biurze, w poniedziałki i środy chodzi na siłownię. W weekendy lubi chodzić na spacery  i czytać książki. Interesuje się historią Dalekiego Wschodu.  Mój kolega …………. w tygodniu ……….., we wtorki i czwartki………….. . W weekendy lubi ……………. i………….. . Interesuje się ………………. .</vt:lpstr>
      <vt:lpstr>styczeń, luty, marzec, kwiecień, maj, czerwiec, lipiec, sierpień, wrzesień, październik, listopad, grudzień.  Uzupełnij brakujące miejsca: 1. Miesiąc spadających liści to …………….. 2. …………. jest pierwszym miesiącem w roku. 3. W Polsce w ……………. obchodzimy święta Bożego Narodzenia. 4. Wiosna zaczyna się w ……………. . 5. Wrzosy kwitną we …………… .  6. W ……………… zaczynają kwitnąć kwiaty i drzewa.  7. W …………… zaczynają się egzaminy maturalne. 8. W ………………. rozpoczynają się żniwa.  </vt:lpstr>
      <vt:lpstr>10. W ……… obchodzimy święto zakochanych – walentynki. 11. W ……… zaczynają się wakacje. 12. W ………… w Polsce zmienia się czas letni na zimowy.</vt:lpstr>
      <vt:lpstr>W październiku wyjeżdżam w Bieszczady.  W listopadzie chodzę na basen.   Co robisz zimą? W styczniu lubię słuchać muzyki i czytać książki.   W lutym jeżdżę na nartach (łyżwach).      </vt:lpstr>
      <vt:lpstr>W marcu robię wiosenne zakupy.  W kwietniu lubię spacerować po lesie (parku).  W maju wyjeżdżam na majówkę.</vt:lpstr>
      <vt:lpstr>W czerwcu zaczynam wakacje.  W lipcu wyjeżdżam na urlop.  W sierpniu zbieram grzyby.  We wrześniu jeżdżę na rowerze.</vt:lpstr>
      <vt:lpstr>Zapytaj kolegę, a następnie powiedz, co robi: - jesienią  - zimą - wiosną - latem Wykorzystaj nazwy miesięcy oraz podane określenia dotyczące częstotliwości wykonywanych zajęć.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Bartłomiej Kozyra</dc:creator>
  <cp:lastModifiedBy>hp</cp:lastModifiedBy>
  <cp:revision>34</cp:revision>
  <dcterms:created xsi:type="dcterms:W3CDTF">2021-11-13T09:41:55Z</dcterms:created>
  <dcterms:modified xsi:type="dcterms:W3CDTF">2022-10-20T12:32:21Z</dcterms:modified>
</cp:coreProperties>
</file>