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61" r:id="rId11"/>
    <p:sldId id="266" r:id="rId12"/>
    <p:sldId id="262" r:id="rId13"/>
    <p:sldId id="263" r:id="rId14"/>
    <p:sldId id="264" r:id="rId15"/>
    <p:sldId id="265" r:id="rId16"/>
    <p:sldId id="288" r:id="rId17"/>
    <p:sldId id="272" r:id="rId18"/>
    <p:sldId id="274" r:id="rId19"/>
    <p:sldId id="279" r:id="rId20"/>
    <p:sldId id="289" r:id="rId21"/>
    <p:sldId id="290" r:id="rId22"/>
    <p:sldId id="278" r:id="rId23"/>
    <p:sldId id="275" r:id="rId24"/>
    <p:sldId id="276" r:id="rId25"/>
    <p:sldId id="277" r:id="rId26"/>
    <p:sldId id="280" r:id="rId27"/>
    <p:sldId id="281" r:id="rId28"/>
    <p:sldId id="282" r:id="rId29"/>
    <p:sldId id="283" r:id="rId30"/>
    <p:sldId id="284" r:id="rId31"/>
    <p:sldId id="287" r:id="rId32"/>
  </p:sldIdLst>
  <p:sldSz cx="18288000" cy="10287000"/>
  <p:notesSz cx="6858000" cy="9144000"/>
  <p:embeddedFontLst>
    <p:embeddedFont>
      <p:font typeface="Oswald" charset="-18"/>
      <p:regular r:id="rId34"/>
      <p:bold r:id="rId35"/>
    </p:embeddedFont>
    <p:embeddedFont>
      <p:font typeface="Lato" charset="-18"/>
      <p:regular r:id="rId36"/>
      <p:bold r:id="rId37"/>
      <p:italic r:id="rId38"/>
      <p:boldItalic r:id="rId39"/>
    </p:embeddedFon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6ZqYU2R0DLHpqO/GF5WY/d5Fg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1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64214c949a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164214c949a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-352964" y="-250433"/>
            <a:ext cx="7402895" cy="10777614"/>
          </a:xfrm>
          <a:prstGeom prst="rect">
            <a:avLst/>
          </a:prstGeom>
          <a:solidFill>
            <a:srgbClr val="007680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1"/>
          <p:cNvGrpSpPr/>
          <p:nvPr/>
        </p:nvGrpSpPr>
        <p:grpSpPr>
          <a:xfrm>
            <a:off x="7737232" y="2930769"/>
            <a:ext cx="10199076" cy="4337538"/>
            <a:chOff x="0" y="1188833"/>
            <a:chExt cx="13554377" cy="4849076"/>
          </a:xfrm>
        </p:grpSpPr>
        <p:sp>
          <p:nvSpPr>
            <p:cNvPr id="92" name="Google Shape;92;p1"/>
            <p:cNvSpPr/>
            <p:nvPr/>
          </p:nvSpPr>
          <p:spPr>
            <a:xfrm>
              <a:off x="0" y="4826157"/>
              <a:ext cx="13554377" cy="1211752"/>
            </a:xfrm>
            <a:prstGeom prst="rect">
              <a:avLst/>
            </a:prstGeom>
            <a:solidFill>
              <a:srgbClr val="FB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0" y="1188833"/>
              <a:ext cx="11034902" cy="1362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6600" b="1" dirty="0" smtClean="0">
                  <a:solidFill>
                    <a:srgbClr val="007680"/>
                  </a:solidFill>
                  <a:latin typeface="Oswald"/>
                  <a:sym typeface="Oswald"/>
                </a:rPr>
                <a:t>1. Przedstawiamy się.</a:t>
              </a:r>
              <a:endParaRPr sz="6600" b="1" dirty="0"/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473783" y="5053361"/>
              <a:ext cx="8626332" cy="861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5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799" b="1" i="0" u="none" strike="noStrike" cap="none" dirty="0" smtClean="0">
                  <a:solidFill>
                    <a:srgbClr val="FBFDF4"/>
                  </a:solidFill>
                  <a:latin typeface="Lato"/>
                  <a:ea typeface="Lato"/>
                  <a:cs typeface="Lato"/>
                  <a:sym typeface="Lato"/>
                </a:rPr>
                <a:t>Piotr Linek</a:t>
              </a:r>
              <a:endParaRPr sz="2799" b="1" i="0" u="none" strike="noStrike" cap="none" dirty="0">
                <a:solidFill>
                  <a:srgbClr val="FBFDF4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95" name="Google Shape;9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6306" y="-245985"/>
            <a:ext cx="4402896" cy="257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025" y="7925786"/>
            <a:ext cx="4402898" cy="2201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1"/>
            <a:ext cx="17180169" cy="2110153"/>
          </a:xfrm>
        </p:spPr>
        <p:txBody>
          <a:bodyPr>
            <a:normAutofit/>
          </a:bodyPr>
          <a:lstStyle/>
          <a:p>
            <a:r>
              <a:rPr lang="pl-PL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Polski akcent</a:t>
            </a:r>
            <a:endParaRPr lang="pl-PL" sz="6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16330246" cy="7948246"/>
          </a:xfrm>
        </p:spPr>
        <p:txBody>
          <a:bodyPr>
            <a:normAutofit fontScale="85000" lnSpcReduction="20000"/>
          </a:bodyPr>
          <a:lstStyle/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Proszę posłuchać, powtórzyć za prowadzącym i zaznaczyć sylabę akcentowaną.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 – </a:t>
            </a:r>
            <a:r>
              <a:rPr lang="pl-PL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</a:t>
            </a:r>
            <a:endParaRPr lang="pl-PL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– kra – i – na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– u – </a:t>
            </a:r>
            <a:r>
              <a:rPr lang="pl-PL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</a:t>
            </a: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pa</a:t>
            </a:r>
          </a:p>
          <a:p>
            <a:r>
              <a:rPr lang="pl-PL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</a:t>
            </a: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l-PL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ła</a:t>
            </a: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– </a:t>
            </a:r>
            <a:r>
              <a:rPr lang="pl-PL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fon </a:t>
            </a:r>
          </a:p>
          <a:p>
            <a:r>
              <a:rPr lang="pl-PL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l-PL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chód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 – </a:t>
            </a:r>
            <a:r>
              <a:rPr lang="pl-PL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</a:t>
            </a: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ter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 – to – wiec 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którą sylabę pada akcent w języku polskim?</a:t>
            </a:r>
            <a:endParaRPr lang="pl-PL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2"/>
            <a:ext cx="17203615" cy="1430214"/>
          </a:xfrm>
        </p:spPr>
        <p:txBody>
          <a:bodyPr>
            <a:normAutofit/>
          </a:bodyPr>
          <a:lstStyle/>
          <a:p>
            <a:r>
              <a:rPr lang="pl-PL" sz="5400" b="1" u="sng" dirty="0" smtClean="0"/>
              <a:t>4.</a:t>
            </a:r>
            <a:r>
              <a:rPr lang="pl-PL" sz="5400" u="sng" dirty="0" smtClean="0"/>
              <a:t> </a:t>
            </a:r>
            <a:r>
              <a:rPr lang="pl-PL" sz="5400" b="1" u="sng" dirty="0" smtClean="0"/>
              <a:t>Na</a:t>
            </a:r>
            <a:r>
              <a:rPr lang="pl-PL" sz="5400" u="sng" dirty="0" smtClean="0"/>
              <a:t> </a:t>
            </a:r>
            <a:r>
              <a:rPr lang="pl-PL" sz="5400" b="1" u="sng" dirty="0" smtClean="0"/>
              <a:t>powitanie:</a:t>
            </a:r>
            <a:endParaRPr lang="pl-PL" sz="5400" b="1" u="sng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4062" y="1430215"/>
            <a:ext cx="16857784" cy="8323385"/>
          </a:xfrm>
        </p:spPr>
        <p:txBody>
          <a:bodyPr>
            <a:normAutofit fontScale="85000" lnSpcReduction="20000"/>
          </a:bodyPr>
          <a:lstStyle/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cześć (nieoficjalne)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witaj (nieoficjalne)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dzień dobry (oficjalne)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dobry wieczór (oficjalne)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witam (oficjalne)</a:t>
            </a:r>
          </a:p>
          <a:p>
            <a:pPr>
              <a:buFontTx/>
              <a:buChar char="-"/>
            </a:pPr>
            <a:endParaRPr lang="pl-PL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Na pożegnanie:</a:t>
            </a:r>
            <a:endParaRPr lang="pl-PL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cześć (nieoficjalne)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na razie (nieoficjalne)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 widzenia (oficjalne)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dobranoc (oficjalne)</a:t>
            </a:r>
            <a:endParaRPr lang="pl-PL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468924"/>
            <a:ext cx="17156723" cy="1570892"/>
          </a:xfrm>
        </p:spPr>
        <p:txBody>
          <a:bodyPr>
            <a:normAutofit/>
          </a:bodyPr>
          <a:lstStyle/>
          <a:p>
            <a:r>
              <a:rPr lang="pl-PL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Jak się nazywasz? Jak się pan/pani nazywa?</a:t>
            </a:r>
            <a:endParaRPr lang="pl-PL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56493" y="1922585"/>
            <a:ext cx="17139138" cy="7971692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Proszę przeczytać w parach poniższe dialogi w formie nieoficjalnej. 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- Cześć, nazywam się Adam.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Miło mi, jestem Ewa. 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Mnie również jest miło.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- Cześć, mam na imię Aleksander.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Olga, miło mi.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Mnie również.</a:t>
            </a:r>
          </a:p>
          <a:p>
            <a:pPr>
              <a:buFontTx/>
              <a:buChar char="-"/>
            </a:pPr>
            <a:endParaRPr lang="pl-PL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pl-PL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750277"/>
            <a:ext cx="17086385" cy="1664677"/>
          </a:xfrm>
        </p:spPr>
        <p:txBody>
          <a:bodyPr>
            <a:noAutofit/>
          </a:bodyPr>
          <a:lstStyle/>
          <a:p>
            <a:r>
              <a:rPr lang="pl-PL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Proszę przeczytać w parach poniższe dialogi w formie oficjalnej. </a:t>
            </a: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263" y="2203938"/>
            <a:ext cx="17232922" cy="7151077"/>
          </a:xfrm>
        </p:spPr>
        <p:txBody>
          <a:bodyPr>
            <a:normAutofit fontScale="92500" lnSpcReduction="20000"/>
          </a:bodyPr>
          <a:lstStyle/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- Dzień dobry, nazywam się Jan Kowalski.</a:t>
            </a:r>
            <a:b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Dzień dobry, Anna Nowicka.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Bardzo mi miło.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 mnie jest miło.</a:t>
            </a:r>
          </a:p>
          <a:p>
            <a:endParaRPr lang="pl-PL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- Dzień dobry.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Witam, nazywam się Paweł Szymański. A pan?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Piotr Woźniak. Bardzo się cieszę, że pana poznałem.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Ja również się cieszę. </a:t>
            </a:r>
            <a:endParaRPr lang="pl-PL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68924"/>
            <a:ext cx="17062938" cy="1735014"/>
          </a:xfrm>
        </p:spPr>
        <p:txBody>
          <a:bodyPr>
            <a:noAutofit/>
          </a:bodyPr>
          <a:lstStyle/>
          <a:p>
            <a:r>
              <a:rPr lang="pl-PL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Proszę przedstawić się sobie w parach, zapisując </a:t>
            </a:r>
            <a:br>
              <a:rPr lang="pl-PL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odczytując dialogi, najpierw w formie nieoficjalnej, następnie oficjalnej.</a:t>
            </a:r>
            <a:endParaRPr lang="pl-PL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8523" y="2907323"/>
            <a:ext cx="16388861" cy="6940061"/>
          </a:xfrm>
        </p:spPr>
        <p:txBody>
          <a:bodyPr>
            <a:normAutofit fontScale="92500" lnSpcReduction="20000"/>
          </a:bodyPr>
          <a:lstStyle/>
          <a:p>
            <a:r>
              <a:rPr lang="pl-PL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Zaimki osobowe: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pojedyncza: 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on/ona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mnoga: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oni/one</a:t>
            </a:r>
            <a:endParaRPr lang="pl-PL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8923" y="0"/>
            <a:ext cx="17373599" cy="2016369"/>
          </a:xfrm>
        </p:spPr>
        <p:txBody>
          <a:bodyPr>
            <a:noAutofit/>
          </a:bodyPr>
          <a:lstStyle/>
          <a:p>
            <a:r>
              <a:rPr lang="pl-PL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Jak się masz? Jak on/ona, pan/pani się ma? </a:t>
            </a:r>
            <a:br>
              <a:rPr lang="pl-PL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się czujesz? Jak on/ona, pan/pani się czuje?</a:t>
            </a:r>
            <a:endParaRPr lang="pl-PL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2110154"/>
            <a:ext cx="17139138" cy="7877908"/>
          </a:xfrm>
        </p:spPr>
        <p:txBody>
          <a:bodyPr>
            <a:normAutofit/>
          </a:bodyPr>
          <a:lstStyle/>
          <a:p>
            <a:r>
              <a:rPr lang="pl-PL" sz="6600" b="1" dirty="0" smtClean="0">
                <a:solidFill>
                  <a:schemeClr val="tx1"/>
                </a:solidFill>
              </a:rPr>
              <a:t>dobrze </a:t>
            </a:r>
            <a:endParaRPr lang="pl-PL" sz="6600" b="1" dirty="0" smtClean="0">
              <a:solidFill>
                <a:srgbClr val="002060"/>
              </a:solidFill>
            </a:endParaRPr>
          </a:p>
          <a:p>
            <a:r>
              <a:rPr lang="pl-PL" sz="6600" b="1" dirty="0" smtClean="0">
                <a:solidFill>
                  <a:schemeClr val="tx1"/>
                </a:solidFill>
              </a:rPr>
              <a:t>bardzo dobrze </a:t>
            </a:r>
            <a:r>
              <a:rPr lang="pl-PL" sz="66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pl-PL" sz="6600" b="1" dirty="0" smtClean="0">
                <a:solidFill>
                  <a:schemeClr val="tx1"/>
                </a:solidFill>
              </a:rPr>
              <a:t>świetnie </a:t>
            </a:r>
            <a:r>
              <a:rPr lang="pl-PL" sz="6600" b="1" u="sng" dirty="0" smtClean="0">
                <a:solidFill>
                  <a:schemeClr val="tx1"/>
                </a:solidFill>
              </a:rPr>
              <a:t> </a:t>
            </a:r>
            <a:endParaRPr lang="pl-PL" sz="6600" b="1" dirty="0" smtClean="0">
              <a:solidFill>
                <a:schemeClr val="tx1"/>
              </a:solidFill>
            </a:endParaRPr>
          </a:p>
          <a:p>
            <a:r>
              <a:rPr lang="pl-PL" sz="6600" b="1" dirty="0" smtClean="0">
                <a:solidFill>
                  <a:schemeClr val="tx1"/>
                </a:solidFill>
              </a:rPr>
              <a:t>tak sobie </a:t>
            </a:r>
          </a:p>
          <a:p>
            <a:r>
              <a:rPr lang="pl-PL" sz="6600" b="1" dirty="0" smtClean="0">
                <a:solidFill>
                  <a:schemeClr val="tx1"/>
                </a:solidFill>
              </a:rPr>
              <a:t>źle </a:t>
            </a:r>
          </a:p>
          <a:p>
            <a:r>
              <a:rPr lang="pl-PL" sz="6600" b="1" dirty="0" smtClean="0">
                <a:solidFill>
                  <a:schemeClr val="tx1"/>
                </a:solidFill>
              </a:rPr>
              <a:t>bardzo źle </a:t>
            </a:r>
          </a:p>
          <a:p>
            <a:r>
              <a:rPr lang="pl-PL" sz="6600" b="1" dirty="0" smtClean="0">
                <a:solidFill>
                  <a:schemeClr val="tx1"/>
                </a:solidFill>
              </a:rPr>
              <a:t>fatalnie </a:t>
            </a:r>
          </a:p>
          <a:p>
            <a:endParaRPr lang="pl-PL" sz="6600" b="1" dirty="0" smtClean="0">
              <a:solidFill>
                <a:schemeClr val="tx1"/>
              </a:solidFill>
            </a:endParaRPr>
          </a:p>
          <a:p>
            <a:endParaRPr lang="pl-PL" sz="6600" b="1" dirty="0" smtClean="0">
              <a:solidFill>
                <a:schemeClr val="tx1"/>
              </a:solidFill>
            </a:endParaRPr>
          </a:p>
          <a:p>
            <a:endParaRPr lang="pl-PL" sz="9600" b="1" dirty="0" smtClean="0">
              <a:solidFill>
                <a:schemeClr val="tx1"/>
              </a:solidFill>
            </a:endParaRPr>
          </a:p>
          <a:p>
            <a:endParaRPr lang="pl-PL" sz="9600" b="1" dirty="0" smtClean="0">
              <a:solidFill>
                <a:schemeClr val="tx1"/>
              </a:solidFill>
            </a:endParaRPr>
          </a:p>
          <a:p>
            <a:endParaRPr lang="pl-PL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328247"/>
            <a:ext cx="16805031" cy="2133599"/>
          </a:xfrm>
        </p:spPr>
        <p:txBody>
          <a:bodyPr>
            <a:normAutofit/>
          </a:bodyPr>
          <a:lstStyle/>
          <a:p>
            <a:r>
              <a:rPr lang="pl-PL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nastrój/ samopoczucie</a:t>
            </a:r>
            <a:endParaRPr lang="pl-PL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599" y="2414953"/>
            <a:ext cx="16400585" cy="7455877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ma dobre samopoczucie/ ma dobry nastrój/ jest w dobrym nastroju.</a:t>
            </a:r>
            <a:endParaRPr lang="pl-PL" sz="5400" b="1" dirty="0" smtClean="0">
              <a:solidFill>
                <a:schemeClr val="tx1"/>
              </a:solidFill>
            </a:endParaRP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ma bardzo złe samopoczucie/ ma bardzo zły nastrój/ jest w bardzo złym nastroju. </a:t>
            </a:r>
            <a:endParaRPr lang="pl-PL" sz="9600" b="1" dirty="0" smtClean="0">
              <a:solidFill>
                <a:schemeClr val="tx1"/>
              </a:solidFill>
            </a:endParaRPr>
          </a:p>
          <a:p>
            <a:endParaRPr lang="pl-PL" sz="9600" b="1" dirty="0" smtClean="0">
              <a:solidFill>
                <a:schemeClr val="tx1"/>
              </a:solidFill>
            </a:endParaRP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Nazwij samopoczucie/ nastrój swojego kolegi/koleżanki z ławki.</a:t>
            </a:r>
          </a:p>
          <a:p>
            <a:endParaRPr lang="pl-PL" sz="9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-304800"/>
            <a:ext cx="17109831" cy="2438401"/>
          </a:xfrm>
        </p:spPr>
        <p:txBody>
          <a:bodyPr>
            <a:noAutofit/>
          </a:bodyPr>
          <a:lstStyle/>
          <a:p>
            <a:r>
              <a:rPr lang="pl-PL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Uzupełnij dialogi</a:t>
            </a:r>
            <a:endParaRPr lang="pl-PL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0277" y="1295400"/>
            <a:ext cx="16904677" cy="8598877"/>
          </a:xfrm>
        </p:spPr>
        <p:txBody>
          <a:bodyPr>
            <a:noAutofit/>
          </a:bodyPr>
          <a:lstStyle/>
          <a:p>
            <a:pPr marL="539750" indent="-514350"/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– Dobry wieczór.</a:t>
            </a:r>
          </a:p>
          <a:p>
            <a:pPr marL="539750" indent="-514350"/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Witam. Jak się pan nazywa?</a:t>
            </a:r>
          </a:p>
          <a:p>
            <a:pPr marL="539750" indent="-514350"/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Nazywam ……… Paweł Szymański, a pani?</a:t>
            </a:r>
          </a:p>
          <a:p>
            <a:pPr marL="539750" indent="-514350"/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………. na imię Barbara. Nazywam się Nowicka.</a:t>
            </a:r>
          </a:p>
          <a:p>
            <a:pPr marL="539750" indent="-514350"/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Bardzo mi ………………………….</a:t>
            </a:r>
          </a:p>
          <a:p>
            <a:pPr marL="539750" indent="-514350">
              <a:buFontTx/>
              <a:buChar char="-"/>
            </a:pPr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– Dzień dobry.</a:t>
            </a:r>
            <a:b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Dzień dobry. Jak ma   ………………… na imię?</a:t>
            </a:r>
            <a:b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Maria. A jak ma pan ………………..?</a:t>
            </a:r>
            <a:b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…………….. na imię Piotr.</a:t>
            </a:r>
            <a:r>
              <a:rPr lang="pl-PL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39750" indent="-514350">
              <a:buFontTx/>
              <a:buChar char="-"/>
            </a:pPr>
            <a:r>
              <a:rPr lang="pl-PL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Proszę przeczytać w parach uzupełnione dialogi</a:t>
            </a:r>
            <a:endParaRPr lang="pl-PL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9750" indent="-514350">
              <a:buFontTx/>
              <a:buChar char="-"/>
            </a:pPr>
            <a:endParaRPr lang="pl-PL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1"/>
            <a:ext cx="17086385" cy="2039814"/>
          </a:xfrm>
        </p:spPr>
        <p:txBody>
          <a:bodyPr>
            <a:normAutofit/>
          </a:bodyPr>
          <a:lstStyle/>
          <a:p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Liczebniki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95754" y="1570892"/>
            <a:ext cx="16224738" cy="8323385"/>
          </a:xfrm>
        </p:spPr>
        <p:txBody>
          <a:bodyPr>
            <a:noAutofit/>
          </a:bodyPr>
          <a:lstStyle/>
          <a:p>
            <a:r>
              <a:rPr lang="pl-PL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– zero          11 - jedenaście</a:t>
            </a:r>
          </a:p>
          <a:p>
            <a:r>
              <a:rPr lang="pl-PL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jeden          12 - dwanaście</a:t>
            </a:r>
          </a:p>
          <a:p>
            <a:r>
              <a:rPr lang="pl-PL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dwa           13 - trzynaście</a:t>
            </a:r>
          </a:p>
          <a:p>
            <a:r>
              <a:rPr lang="pl-PL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trzy           14 - czternaście</a:t>
            </a:r>
          </a:p>
          <a:p>
            <a:r>
              <a:rPr lang="pl-PL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cztery          15 - piętnaście</a:t>
            </a:r>
          </a:p>
          <a:p>
            <a:r>
              <a:rPr lang="pl-PL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pięć          16 - szesnaście</a:t>
            </a:r>
          </a:p>
          <a:p>
            <a:r>
              <a:rPr lang="pl-PL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sześć          17 - siedemnaście</a:t>
            </a:r>
          </a:p>
          <a:p>
            <a:r>
              <a:rPr lang="pl-PL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siedem          18 - osiemnaście</a:t>
            </a:r>
          </a:p>
          <a:p>
            <a:r>
              <a:rPr lang="pl-PL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osiem          19 - dziewiętnaście</a:t>
            </a:r>
          </a:p>
          <a:p>
            <a:r>
              <a:rPr lang="pl-PL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dziewięć           20 - dwadzieścia</a:t>
            </a:r>
          </a:p>
          <a:p>
            <a:r>
              <a:rPr lang="pl-PL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dziesięć           21 – dwadzieścia jeden</a:t>
            </a:r>
          </a:p>
          <a:p>
            <a:endParaRPr lang="pl-PL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"/>
            <a:ext cx="16922262" cy="2391508"/>
          </a:xfrm>
        </p:spPr>
        <p:txBody>
          <a:bodyPr>
            <a:normAutofit/>
          </a:bodyPr>
          <a:lstStyle/>
          <a:p>
            <a:r>
              <a:rPr lang="pl-PL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 to jest?</a:t>
            </a:r>
            <a:endParaRPr lang="pl-PL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0955" y="1781908"/>
            <a:ext cx="16646768" cy="8088923"/>
          </a:xfrm>
        </p:spPr>
        <p:txBody>
          <a:bodyPr>
            <a:noAutofit/>
          </a:bodyPr>
          <a:lstStyle/>
          <a:p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+ 2 =</a:t>
            </a:r>
          </a:p>
          <a:p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+ 7 =</a:t>
            </a:r>
          </a:p>
          <a:p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5 =</a:t>
            </a:r>
          </a:p>
          <a:p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+ 11 = </a:t>
            </a:r>
          </a:p>
          <a:p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– 7 = </a:t>
            </a:r>
          </a:p>
          <a:p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</a:t>
            </a:r>
            <a:r>
              <a:rPr lang="pl-PL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</a:p>
          <a:p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– 8 =</a:t>
            </a:r>
          </a:p>
          <a:p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+ 4 =</a:t>
            </a:r>
          </a:p>
          <a:p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– 1 =</a:t>
            </a:r>
          </a:p>
          <a:p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– 2 = </a:t>
            </a:r>
          </a:p>
          <a:p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164214c949a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6306" y="-245985"/>
            <a:ext cx="4402896" cy="257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64214c949a_1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1075" y="8677300"/>
            <a:ext cx="3785851" cy="18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64214c949a_1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867575"/>
            <a:ext cx="17983201" cy="79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1430215"/>
            <a:ext cx="16851923" cy="1055076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         trzydzieści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9939" y="2344615"/>
            <a:ext cx="16834338" cy="7526216"/>
          </a:xfrm>
        </p:spPr>
        <p:txBody>
          <a:bodyPr>
            <a:normAutofit/>
          </a:bodyPr>
          <a:lstStyle/>
          <a:p>
            <a:pPr marL="1168400" indent="-1143000"/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         czterdzieści</a:t>
            </a:r>
          </a:p>
          <a:p>
            <a:pPr marL="1168400" indent="-1143000"/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         pięćdziesiąt</a:t>
            </a:r>
          </a:p>
          <a:p>
            <a:pPr marL="1168400" indent="-1143000"/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         sześćdziesiąt</a:t>
            </a:r>
          </a:p>
          <a:p>
            <a:pPr marL="1168400" indent="-1143000"/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         siedemdziesiąt </a:t>
            </a:r>
          </a:p>
          <a:p>
            <a:pPr marL="1168400" indent="-1143000"/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            osiemdziesiąt</a:t>
            </a:r>
          </a:p>
          <a:p>
            <a:pPr marL="1168400" indent="-1143000"/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          dziewięćdziesiąt</a:t>
            </a:r>
          </a:p>
          <a:p>
            <a:pPr marL="1168400" indent="-1143000"/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           dziewięćdziesiąt pięć </a:t>
            </a:r>
            <a:endParaRPr lang="pl-PL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492369"/>
            <a:ext cx="16781585" cy="1641231"/>
          </a:xfrm>
        </p:spPr>
        <p:txBody>
          <a:bodyPr>
            <a:normAutofit/>
          </a:bodyPr>
          <a:lstStyle/>
          <a:p>
            <a:r>
              <a:rPr lang="pl-PL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 to jest?</a:t>
            </a: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95754" y="2672862"/>
            <a:ext cx="16248184" cy="7127630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+ 25 =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+ 22 =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 – 55 =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 – 6 =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+ 76 =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 – 13 =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 + 24 =</a:t>
            </a:r>
            <a:endParaRPr lang="pl-PL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62709"/>
            <a:ext cx="16922262" cy="1828799"/>
          </a:xfrm>
        </p:spPr>
        <p:txBody>
          <a:bodyPr>
            <a:noAutofit/>
          </a:bodyPr>
          <a:lstStyle/>
          <a:p>
            <a:r>
              <a:rPr lang="pl-PL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Obok nazw 10 polskich miast zaznaczono rok ich powstania. Uporządkuj je od najstarszego, następnie odczytaj nazwę miasta wraz z liczebnikiem od 1 do 10.</a:t>
            </a:r>
            <a:endParaRPr lang="pl-PL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33047" y="2954215"/>
            <a:ext cx="17186030" cy="6682154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Zamość 1580       Lublin 1317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Kraków 1257                           Warszawa 1300 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Gniezno 1238       Poznań 1320       Toruń 1228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Zakopane 1578       Rzeszów 1354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Częstochowa 1377</a:t>
            </a:r>
            <a:endParaRPr lang="pl-PL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1125414"/>
            <a:ext cx="17156723" cy="1312985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Przeczytaj dialog z kolegą /koleżanką z ławki.</a:t>
            </a:r>
            <a:br>
              <a:rPr lang="pl-PL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3385" y="2250831"/>
            <a:ext cx="17068799" cy="7643446"/>
          </a:xfrm>
        </p:spPr>
        <p:txBody>
          <a:bodyPr>
            <a:normAutofit lnSpcReduction="10000"/>
          </a:bodyPr>
          <a:lstStyle/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Cześć Zosiu, może pójdziemy do kina?</a:t>
            </a:r>
            <a:b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Witaj Pawle, chętnie! A co grają?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„Władcę pierścieni”.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Świetnie! Na którą godzinę?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Właśnie nie wiem. Muszę to sprawdzić. Jeśli podyktujesz mi numer telefonu do kasy kina, zapytam i zarezerwuję dwa bilety.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Chwileczkę, już szukam. O! mam, 0 84 639 28 29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Dziękuję, już dzwonię.</a:t>
            </a:r>
          </a:p>
          <a:p>
            <a:pPr>
              <a:buFontTx/>
              <a:buChar char="-"/>
            </a:pP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39263"/>
            <a:ext cx="16945708" cy="1899137"/>
          </a:xfrm>
        </p:spPr>
        <p:txBody>
          <a:bodyPr>
            <a:normAutofit/>
          </a:bodyPr>
          <a:lstStyle/>
          <a:p>
            <a:r>
              <a:rPr lang="pl-PL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Zapytaj kolegę/koleżankę w ławce o nr telefonu, adres zamieszkania oraz wiek</a:t>
            </a:r>
            <a:endParaRPr lang="pl-PL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0615" y="2461845"/>
            <a:ext cx="16763999" cy="7385539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Jaki jest twój numer telefonu?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…………………………………………………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Jaki jest twój adres zamieszkania?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……………………………………………..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Ile masz lat?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…………………………………………………</a:t>
            </a:r>
            <a:endParaRPr lang="pl-PL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56491"/>
            <a:ext cx="16969154" cy="1594339"/>
          </a:xfrm>
        </p:spPr>
        <p:txBody>
          <a:bodyPr>
            <a:noAutofit/>
          </a:bodyPr>
          <a:lstStyle/>
          <a:p>
            <a:r>
              <a:rPr lang="pl-PL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Skąd on/ona jest? </a:t>
            </a:r>
            <a:br>
              <a:rPr lang="pl-PL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4739" y="1969477"/>
            <a:ext cx="16552984" cy="7948245"/>
          </a:xfrm>
        </p:spPr>
        <p:txBody>
          <a:bodyPr>
            <a:normAutofit fontScale="32500" lnSpcReduction="20000"/>
          </a:bodyPr>
          <a:lstStyle/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39800" indent="-914400"/>
            <a:r>
              <a:rPr lang="pl-PL" sz="1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Paul mieszka w Nowym Jorku.</a:t>
            </a:r>
          </a:p>
          <a:p>
            <a:pPr marL="939800" indent="-914400"/>
            <a:r>
              <a:rPr lang="pl-PL" sz="1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jest z ……………………………..</a:t>
            </a:r>
          </a:p>
          <a:p>
            <a:pPr marL="939800" indent="-914400"/>
            <a:r>
              <a:rPr lang="pl-PL" sz="1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Pierre mieszka w Paryżu.</a:t>
            </a:r>
          </a:p>
          <a:p>
            <a:pPr marL="939800" indent="-914400"/>
            <a:r>
              <a:rPr lang="pl-PL" sz="1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jest z …………………………..</a:t>
            </a:r>
          </a:p>
          <a:p>
            <a:pPr marL="939800" indent="-914400"/>
            <a:r>
              <a:rPr lang="pl-PL" sz="1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Anastazja mieszka w Łucku.</a:t>
            </a:r>
          </a:p>
          <a:p>
            <a:pPr marL="939800" indent="-914400"/>
            <a:r>
              <a:rPr lang="pl-PL" sz="1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 jest z ……………………….</a:t>
            </a:r>
          </a:p>
          <a:p>
            <a:pPr marL="939800" indent="-914400"/>
            <a:r>
              <a:rPr lang="pl-PL" sz="1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Luca mieszka w Rzymie.</a:t>
            </a:r>
          </a:p>
          <a:p>
            <a:pPr marL="939800" indent="-914400"/>
            <a:r>
              <a:rPr lang="pl-PL" sz="1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jest z ……………………….</a:t>
            </a:r>
          </a:p>
          <a:p>
            <a:pPr marL="939800" indent="-914400"/>
            <a:r>
              <a:rPr lang="pl-PL" sz="1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pl-PL" sz="1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Kazu</a:t>
            </a:r>
            <a:r>
              <a:rPr lang="pl-PL" sz="1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mieszka w Tokio.</a:t>
            </a:r>
          </a:p>
          <a:p>
            <a:pPr marL="939800" indent="-914400"/>
            <a:r>
              <a:rPr lang="pl-PL" sz="1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jest z ………………………</a:t>
            </a:r>
          </a:p>
          <a:p>
            <a:pPr marL="1168400" indent="-1143000" algn="just"/>
            <a:endParaRPr lang="pl-PL" sz="1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>
              <a:buAutoNum type="arabicPeriod"/>
            </a:pPr>
            <a:endParaRPr lang="pl-PL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>
              <a:buAutoNum type="arabicPeriod"/>
            </a:pPr>
            <a:endParaRPr lang="pl-PL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1078523"/>
            <a:ext cx="17156723" cy="1172308"/>
          </a:xfrm>
        </p:spPr>
        <p:txBody>
          <a:bodyPr>
            <a:normAutofit fontScale="90000"/>
          </a:bodyPr>
          <a:lstStyle/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Pedro mieszka w Madrycie.</a:t>
            </a:r>
            <a:b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jest z …………………………….</a:t>
            </a:r>
            <a:r>
              <a:rPr lang="pl-PL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37845" y="2110154"/>
            <a:ext cx="16576431" cy="8176846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Astrid mieszka w Berlinie.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 jest z ………………………….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pl-PL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mieszka w Nowym Jorku.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 jest z …………………………..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Barbara mieszka w Warszawie.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 jest z ……………………………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Petra mieszka w Pradze.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 jest z …………………………..</a:t>
            </a:r>
          </a:p>
          <a:p>
            <a:pPr marL="939800" indent="-914400"/>
            <a:endParaRPr lang="pl-PL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98585"/>
            <a:ext cx="17062938" cy="2368061"/>
          </a:xfrm>
        </p:spPr>
        <p:txBody>
          <a:bodyPr>
            <a:normAutofit/>
          </a:bodyPr>
          <a:lstStyle/>
          <a:p>
            <a:r>
              <a:rPr lang="pl-PL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Skąd on jest?</a:t>
            </a:r>
            <a:endParaRPr lang="pl-PL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0277" y="2555631"/>
            <a:ext cx="16951569" cy="7268307"/>
          </a:xfrm>
        </p:spPr>
        <p:txBody>
          <a:bodyPr>
            <a:normAutofit/>
          </a:bodyPr>
          <a:lstStyle/>
          <a:p>
            <a:endParaRPr lang="pl-PL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r>
              <a:rPr lang="pl-P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Robert Lewandowski 				a. Francja</a:t>
            </a:r>
          </a:p>
          <a:p>
            <a:pPr marL="1168400" indent="-1143000" algn="just"/>
            <a:r>
              <a:rPr lang="pl-P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Taras Szewczenko					b. Włochy</a:t>
            </a:r>
          </a:p>
          <a:p>
            <a:pPr marL="1168400" indent="-1143000" algn="just"/>
            <a:r>
              <a:rPr lang="pl-P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Tomasz Mann	      					c. Hiszpania</a:t>
            </a:r>
          </a:p>
          <a:p>
            <a:pPr marL="1168400" indent="-1143000" algn="just"/>
            <a:r>
              <a:rPr lang="pl-P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Umberto Eco						d. Ukraina</a:t>
            </a:r>
          </a:p>
          <a:p>
            <a:pPr marL="1168400" indent="-1143000" algn="just"/>
            <a:r>
              <a:rPr lang="pl-P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Czesław Miłosz					e. Polska</a:t>
            </a:r>
          </a:p>
          <a:p>
            <a:pPr marL="1168400" indent="-1143000" algn="just"/>
            <a:r>
              <a:rPr lang="pl-P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Pedro </a:t>
            </a:r>
            <a:r>
              <a:rPr lang="pl-PL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Almodovar</a:t>
            </a:r>
            <a:r>
              <a:rPr lang="pl-P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f. Stany Zjednoczone</a:t>
            </a:r>
          </a:p>
          <a:p>
            <a:pPr marL="1168400" indent="-1143000" algn="just"/>
            <a:r>
              <a:rPr lang="pl-P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pl-PL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Władymir</a:t>
            </a:r>
            <a:r>
              <a:rPr lang="pl-P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Kliczko					 g. Czechy</a:t>
            </a:r>
          </a:p>
          <a:p>
            <a:pPr marL="1168400" indent="-1143000" algn="just"/>
            <a:r>
              <a:rPr lang="pl-PL" sz="4000" b="1" dirty="0" smtClean="0">
                <a:solidFill>
                  <a:schemeClr val="tx1"/>
                </a:solidFill>
              </a:rPr>
              <a:t>8. </a:t>
            </a:r>
            <a:r>
              <a:rPr lang="pl-PL" sz="4000" b="1" dirty="0" err="1" smtClean="0">
                <a:solidFill>
                  <a:schemeClr val="tx1"/>
                </a:solidFill>
              </a:rPr>
              <a:t>Brad</a:t>
            </a:r>
            <a:r>
              <a:rPr lang="pl-PL" sz="4000" b="1" dirty="0" smtClean="0">
                <a:solidFill>
                  <a:schemeClr val="tx1"/>
                </a:solidFill>
              </a:rPr>
              <a:t> </a:t>
            </a:r>
            <a:r>
              <a:rPr lang="pl-PL" sz="4000" b="1" dirty="0" err="1" smtClean="0">
                <a:solidFill>
                  <a:schemeClr val="tx1"/>
                </a:solidFill>
              </a:rPr>
              <a:t>Pitt</a:t>
            </a:r>
            <a:r>
              <a:rPr lang="pl-PL" sz="4000" b="1" dirty="0" smtClean="0">
                <a:solidFill>
                  <a:schemeClr val="tx1"/>
                </a:solidFill>
              </a:rPr>
              <a:t>							 h. Niemcy</a:t>
            </a:r>
          </a:p>
          <a:p>
            <a:pPr marL="1168400" indent="-1143000" algn="just"/>
            <a:r>
              <a:rPr lang="pl-P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Louis de </a:t>
            </a:r>
            <a:r>
              <a:rPr lang="pl-PL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Funès</a:t>
            </a:r>
            <a:endParaRPr lang="pl-PL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68400" indent="-1143000" algn="just"/>
            <a:r>
              <a:rPr lang="pl-P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Jarosław Haszek</a:t>
            </a:r>
          </a:p>
          <a:p>
            <a:pPr marL="939800" indent="-914400"/>
            <a:endParaRPr lang="pl-PL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398585"/>
            <a:ext cx="16875369" cy="2086707"/>
          </a:xfrm>
        </p:spPr>
        <p:txBody>
          <a:bodyPr>
            <a:normAutofit/>
          </a:bodyPr>
          <a:lstStyle/>
          <a:p>
            <a:r>
              <a:rPr lang="pl-PL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Proszę zapytać kolegę/koleżankę, a następnie odpowiedzieć na jego/jej pytania.</a:t>
            </a:r>
            <a:endParaRPr lang="pl-PL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0954" y="2391508"/>
            <a:ext cx="16506092" cy="7479323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Skąd jesteś?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Jestem z ……………….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jakim mieście mieszkasz?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…………………………..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Skąd jest twój kolega?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jest z ……………………….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Gdzie mieszka?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mieszka …………………….</a:t>
            </a:r>
            <a:endParaRPr lang="pl-PL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398586"/>
            <a:ext cx="17086385" cy="1852246"/>
          </a:xfrm>
        </p:spPr>
        <p:txBody>
          <a:bodyPr>
            <a:normAutofit/>
          </a:bodyPr>
          <a:lstStyle/>
          <a:p>
            <a:r>
              <a:rPr lang="pl-PL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Odmiana czasowników: być, mieć</a:t>
            </a:r>
            <a:endParaRPr lang="pl-PL" sz="6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61293" y="1946031"/>
            <a:ext cx="16529538" cy="7971692"/>
          </a:xfrm>
        </p:spPr>
        <p:txBody>
          <a:bodyPr>
            <a:normAutofit lnSpcReduction="10000"/>
          </a:bodyPr>
          <a:lstStyle/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Uzupełnij brakujące formy.</a:t>
            </a:r>
          </a:p>
          <a:p>
            <a:r>
              <a:rPr lang="pl-PL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być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jestem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 ………….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on/ona/ono jest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jesteśmy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 jesteście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oni/one…………..</a:t>
            </a:r>
          </a:p>
          <a:p>
            <a:endParaRPr lang="pl-PL" sz="6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21169" y="1"/>
            <a:ext cx="13733585" cy="2438400"/>
          </a:xfrm>
        </p:spPr>
        <p:txBody>
          <a:bodyPr>
            <a:normAutofit/>
          </a:bodyPr>
          <a:lstStyle/>
          <a:p>
            <a:r>
              <a:rPr lang="pl-PL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Polski alfabet</a:t>
            </a:r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599" y="2461846"/>
            <a:ext cx="16166123" cy="8393723"/>
          </a:xfrm>
        </p:spPr>
        <p:txBody>
          <a:bodyPr>
            <a:normAutofit/>
          </a:bodyPr>
          <a:lstStyle/>
          <a:p>
            <a:r>
              <a:rPr lang="pl-PL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Samogłoski:</a:t>
            </a:r>
          </a:p>
          <a:p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 e</a:t>
            </a:r>
          </a:p>
          <a:p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  y</a:t>
            </a:r>
          </a:p>
          <a:p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o  u(ó) </a:t>
            </a:r>
          </a:p>
          <a:p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ę   ą</a:t>
            </a:r>
          </a:p>
          <a:p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Proszę przeczytać: ja – ten – mi – my </a:t>
            </a:r>
          </a:p>
          <a:p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– tu – tę - są</a:t>
            </a:r>
            <a:endParaRPr lang="pl-PL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51693"/>
            <a:ext cx="17016046" cy="1992922"/>
          </a:xfrm>
        </p:spPr>
        <p:txBody>
          <a:bodyPr>
            <a:normAutofit/>
          </a:bodyPr>
          <a:lstStyle/>
          <a:p>
            <a:r>
              <a:rPr lang="pl-PL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mieć</a:t>
            </a:r>
            <a:endParaRPr lang="pl-PL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599" y="2133599"/>
            <a:ext cx="15790985" cy="7502769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mam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 ……….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on/ona/ono ………….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mamy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 ……………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oni/one mają</a:t>
            </a:r>
          </a:p>
          <a:p>
            <a:endParaRPr lang="pl-P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15815"/>
            <a:ext cx="16969154" cy="1922585"/>
          </a:xfrm>
        </p:spPr>
        <p:txBody>
          <a:bodyPr>
            <a:normAutofit/>
          </a:bodyPr>
          <a:lstStyle/>
          <a:p>
            <a:r>
              <a:rPr lang="pl-PL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Wykorzystując słownictwo i wiadomości z dzisiejszych zajęć , przedstaw kolegę/ koleżankę z ławki.</a:t>
            </a:r>
            <a:endParaRPr lang="pl-PL" sz="5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0954" y="2907323"/>
            <a:ext cx="16834338" cy="6963508"/>
          </a:xfrm>
        </p:spPr>
        <p:txBody>
          <a:bodyPr>
            <a:normAutofit lnSpcReduction="10000"/>
          </a:bodyPr>
          <a:lstStyle/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Wykorzystaj informacje dotyczące imienia, wieku, pochodzenia</a:t>
            </a:r>
            <a:r>
              <a:rPr lang="pl-PL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samopoczucia, adresu </a:t>
            </a:r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zamieszkania, numeru telefonu itp.</a:t>
            </a: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pl-PL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22031"/>
            <a:ext cx="17016046" cy="2274277"/>
          </a:xfrm>
        </p:spPr>
        <p:txBody>
          <a:bodyPr>
            <a:normAutofit/>
          </a:bodyPr>
          <a:lstStyle/>
          <a:p>
            <a:r>
              <a:rPr lang="pl-PL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spółgłoski</a:t>
            </a:r>
            <a:endParaRPr lang="pl-PL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5477" y="2321169"/>
            <a:ext cx="17443937" cy="7362093"/>
          </a:xfrm>
        </p:spPr>
        <p:txBody>
          <a:bodyPr>
            <a:normAutofit fontScale="55000" lnSpcReduction="20000"/>
          </a:bodyPr>
          <a:lstStyle/>
          <a:p>
            <a:r>
              <a:rPr lang="pl-PL" sz="10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    g</a:t>
            </a:r>
          </a:p>
          <a:p>
            <a:r>
              <a:rPr lang="pl-PL" sz="10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    d</a:t>
            </a:r>
          </a:p>
          <a:p>
            <a:r>
              <a:rPr lang="pl-PL" sz="10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    b </a:t>
            </a:r>
          </a:p>
          <a:p>
            <a:r>
              <a:rPr lang="pl-PL" sz="10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    w</a:t>
            </a:r>
          </a:p>
          <a:p>
            <a:r>
              <a:rPr lang="pl-PL" sz="10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j   h(</a:t>
            </a:r>
            <a:r>
              <a:rPr lang="pl-PL" sz="10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pl-PL" sz="10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pl-PL" sz="6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Proszę przeczytać: kto – gra – tam – dam – pal – bal</a:t>
            </a:r>
          </a:p>
          <a:p>
            <a:r>
              <a:rPr lang="pl-PL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 – wola – jest – huta </a:t>
            </a:r>
          </a:p>
          <a:p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endParaRPr lang="pl-PL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1195754"/>
            <a:ext cx="17156723" cy="1266092"/>
          </a:xfrm>
        </p:spPr>
        <p:txBody>
          <a:bodyPr>
            <a:normAutofit fontScale="90000"/>
          </a:bodyPr>
          <a:lstStyle/>
          <a:p>
            <a:r>
              <a:rPr lang="pl-PL" sz="6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  n   ń(ni)</a:t>
            </a:r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    </a:t>
            </a:r>
            <a:r>
              <a:rPr lang="pl-PL" sz="6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6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ł</a:t>
            </a:r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2110154"/>
            <a:ext cx="17279815" cy="7643446"/>
          </a:xfrm>
        </p:spPr>
        <p:txBody>
          <a:bodyPr>
            <a:normAutofit fontScale="92500"/>
          </a:bodyPr>
          <a:lstStyle/>
          <a:p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  ś(</a:t>
            </a:r>
            <a:r>
              <a:rPr lang="pl-PL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</a:t>
            </a:r>
            <a:r>
              <a:rPr lang="pl-PL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</a:t>
            </a:r>
            <a:endParaRPr lang="pl-PL" sz="6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z   ź(</a:t>
            </a:r>
            <a:r>
              <a:rPr lang="pl-PL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</a:t>
            </a:r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ż(</a:t>
            </a:r>
            <a:r>
              <a:rPr lang="pl-PL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</a:t>
            </a:r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  ć(ci)   cz</a:t>
            </a:r>
          </a:p>
          <a:p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l-PL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</a:t>
            </a:r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dź</a:t>
            </a:r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</a:t>
            </a:r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pl-PL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dż</a:t>
            </a:r>
            <a:endParaRPr lang="pl-PL" sz="6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Proszę przeczytać: mama – noc – niania- las – rama – łuk - sto - siano – szkoła – zebra – źle – żaba – coś – cisza – czapka – dzwon – dzień – dżem </a:t>
            </a:r>
          </a:p>
          <a:p>
            <a:endParaRPr lang="pl-PL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304801"/>
            <a:ext cx="17203615" cy="2344614"/>
          </a:xfrm>
        </p:spPr>
        <p:txBody>
          <a:bodyPr>
            <a:normAutofit/>
          </a:bodyPr>
          <a:lstStyle/>
          <a:p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Podstawowe reguły ortograficzne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08185" y="2532185"/>
            <a:ext cx="16412307" cy="7244861"/>
          </a:xfrm>
        </p:spPr>
        <p:txBody>
          <a:bodyPr>
            <a:normAutofit/>
          </a:bodyPr>
          <a:lstStyle/>
          <a:p>
            <a:r>
              <a:rPr lang="pl-PL" sz="7200" b="1" dirty="0" smtClean="0">
                <a:solidFill>
                  <a:schemeClr val="tx1"/>
                </a:solidFill>
              </a:rPr>
              <a:t>Kiedy </a:t>
            </a:r>
            <a:r>
              <a:rPr lang="pl-PL" sz="7200" b="1" i="1" dirty="0" smtClean="0">
                <a:solidFill>
                  <a:schemeClr val="tx1"/>
                </a:solidFill>
              </a:rPr>
              <a:t>ó</a:t>
            </a:r>
            <a:r>
              <a:rPr lang="pl-PL" sz="72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pl-PL" sz="7200" b="1" dirty="0" smtClean="0">
                <a:solidFill>
                  <a:schemeClr val="tx1"/>
                </a:solidFill>
              </a:rPr>
              <a:t>dw</a:t>
            </a:r>
            <a:r>
              <a:rPr lang="pl-PL" sz="7200" b="1" dirty="0" smtClean="0">
                <a:solidFill>
                  <a:srgbClr val="FF0000"/>
                </a:solidFill>
              </a:rPr>
              <a:t>ó</a:t>
            </a:r>
            <a:r>
              <a:rPr lang="pl-PL" sz="7200" b="1" dirty="0" smtClean="0">
                <a:solidFill>
                  <a:schemeClr val="tx1"/>
                </a:solidFill>
              </a:rPr>
              <a:t>r – dw</a:t>
            </a:r>
            <a:r>
              <a:rPr lang="pl-PL" sz="7200" b="1" dirty="0" smtClean="0">
                <a:solidFill>
                  <a:srgbClr val="FF0000"/>
                </a:solidFill>
              </a:rPr>
              <a:t>o</a:t>
            </a:r>
            <a:r>
              <a:rPr lang="pl-PL" sz="7200" b="1" dirty="0" smtClean="0">
                <a:solidFill>
                  <a:schemeClr val="tx1"/>
                </a:solidFill>
              </a:rPr>
              <a:t>ry</a:t>
            </a:r>
          </a:p>
          <a:p>
            <a:r>
              <a:rPr lang="pl-PL" sz="7200" b="1" dirty="0" smtClean="0">
                <a:solidFill>
                  <a:schemeClr val="tx1"/>
                </a:solidFill>
              </a:rPr>
              <a:t>pok</a:t>
            </a:r>
            <a:r>
              <a:rPr lang="pl-PL" sz="7200" b="1" dirty="0" smtClean="0">
                <a:solidFill>
                  <a:srgbClr val="FF0000"/>
                </a:solidFill>
              </a:rPr>
              <a:t>ó</a:t>
            </a:r>
            <a:r>
              <a:rPr lang="pl-PL" sz="7200" b="1" dirty="0" smtClean="0">
                <a:solidFill>
                  <a:schemeClr val="tx1"/>
                </a:solidFill>
              </a:rPr>
              <a:t>j – pok</a:t>
            </a:r>
            <a:r>
              <a:rPr lang="pl-PL" sz="7200" b="1" dirty="0" smtClean="0">
                <a:solidFill>
                  <a:srgbClr val="FF0000"/>
                </a:solidFill>
              </a:rPr>
              <a:t>o</a:t>
            </a:r>
            <a:r>
              <a:rPr lang="pl-PL" sz="7200" b="1" dirty="0" smtClean="0">
                <a:solidFill>
                  <a:schemeClr val="tx1"/>
                </a:solidFill>
              </a:rPr>
              <a:t>je</a:t>
            </a:r>
          </a:p>
          <a:p>
            <a:r>
              <a:rPr lang="pl-PL" sz="7200" b="1" dirty="0" smtClean="0">
                <a:solidFill>
                  <a:schemeClr val="tx1"/>
                </a:solidFill>
              </a:rPr>
              <a:t>spos</a:t>
            </a:r>
            <a:r>
              <a:rPr lang="pl-PL" sz="7200" b="1" dirty="0" smtClean="0">
                <a:solidFill>
                  <a:srgbClr val="FF0000"/>
                </a:solidFill>
              </a:rPr>
              <a:t>ó</a:t>
            </a:r>
            <a:r>
              <a:rPr lang="pl-PL" sz="7200" b="1" dirty="0" smtClean="0">
                <a:solidFill>
                  <a:schemeClr val="tx1"/>
                </a:solidFill>
              </a:rPr>
              <a:t>b – spos</a:t>
            </a:r>
            <a:r>
              <a:rPr lang="pl-PL" sz="7200" b="1" dirty="0" smtClean="0">
                <a:solidFill>
                  <a:srgbClr val="FF0000"/>
                </a:solidFill>
              </a:rPr>
              <a:t>o</a:t>
            </a:r>
            <a:r>
              <a:rPr lang="pl-PL" sz="7200" b="1" dirty="0" smtClean="0">
                <a:solidFill>
                  <a:schemeClr val="tx1"/>
                </a:solidFill>
              </a:rPr>
              <a:t>by</a:t>
            </a:r>
          </a:p>
          <a:p>
            <a:r>
              <a:rPr lang="pl-PL" sz="7200" b="1" dirty="0" smtClean="0">
                <a:solidFill>
                  <a:schemeClr val="tx1"/>
                </a:solidFill>
              </a:rPr>
              <a:t>si</a:t>
            </a:r>
            <a:r>
              <a:rPr lang="pl-PL" sz="7200" b="1" dirty="0" smtClean="0">
                <a:solidFill>
                  <a:srgbClr val="FF0000"/>
                </a:solidFill>
              </a:rPr>
              <a:t>ó</a:t>
            </a:r>
            <a:r>
              <a:rPr lang="pl-PL" sz="7200" b="1" dirty="0" smtClean="0">
                <a:solidFill>
                  <a:schemeClr val="tx1"/>
                </a:solidFill>
              </a:rPr>
              <a:t>dmy – sied</a:t>
            </a:r>
            <a:r>
              <a:rPr lang="pl-PL" sz="7200" b="1" dirty="0" smtClean="0">
                <a:solidFill>
                  <a:srgbClr val="FF0000"/>
                </a:solidFill>
              </a:rPr>
              <a:t>e</a:t>
            </a:r>
            <a:r>
              <a:rPr lang="pl-PL" sz="7200" b="1" dirty="0" smtClean="0">
                <a:solidFill>
                  <a:schemeClr val="tx1"/>
                </a:solidFill>
              </a:rPr>
              <a:t>m</a:t>
            </a:r>
          </a:p>
          <a:p>
            <a:r>
              <a:rPr lang="pl-PL" sz="7200" b="1" dirty="0" smtClean="0">
                <a:solidFill>
                  <a:schemeClr val="tx1"/>
                </a:solidFill>
              </a:rPr>
              <a:t>prz</a:t>
            </a:r>
            <a:r>
              <a:rPr lang="pl-PL" sz="7200" b="1" dirty="0" smtClean="0">
                <a:solidFill>
                  <a:srgbClr val="FF0000"/>
                </a:solidFill>
              </a:rPr>
              <a:t>ó</a:t>
            </a:r>
            <a:r>
              <a:rPr lang="pl-PL" sz="7200" b="1" dirty="0" smtClean="0">
                <a:solidFill>
                  <a:schemeClr val="tx1"/>
                </a:solidFill>
              </a:rPr>
              <a:t>d – prz</a:t>
            </a:r>
            <a:r>
              <a:rPr lang="pl-PL" sz="7200" b="1" dirty="0" smtClean="0">
                <a:solidFill>
                  <a:srgbClr val="FF0000"/>
                </a:solidFill>
              </a:rPr>
              <a:t>e</a:t>
            </a:r>
            <a:r>
              <a:rPr lang="pl-PL" sz="7200" b="1" dirty="0" smtClean="0">
                <a:solidFill>
                  <a:schemeClr val="tx1"/>
                </a:solidFill>
              </a:rPr>
              <a:t>dni </a:t>
            </a:r>
            <a:endParaRPr lang="pl-PL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304801"/>
            <a:ext cx="17086385" cy="1899137"/>
          </a:xfrm>
        </p:spPr>
        <p:txBody>
          <a:bodyPr>
            <a:normAutofit fontScale="90000"/>
          </a:bodyPr>
          <a:lstStyle/>
          <a:p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Mimo wymiany na </a:t>
            </a:r>
            <a:r>
              <a:rPr lang="pl-PL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zakończeniach czasowników:</a:t>
            </a:r>
            <a:b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uję</a:t>
            </a:r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-ujesz, -uje piszemy </a:t>
            </a:r>
            <a:r>
              <a:rPr lang="pl-PL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pl-PL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3385" y="2461845"/>
            <a:ext cx="17092245" cy="7479323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rys</a:t>
            </a:r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uję</a:t>
            </a: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ty rys</a:t>
            </a:r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ujesz</a:t>
            </a: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on rys</a:t>
            </a:r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uje</a:t>
            </a: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pomimo rys</a:t>
            </a:r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wać</a:t>
            </a:r>
          </a:p>
          <a:p>
            <a:endParaRPr lang="pl-PL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zakończeniach: -ów, -</a:t>
            </a:r>
            <a:r>
              <a:rPr lang="pl-PL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ówka</a:t>
            </a: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</a:t>
            </a:r>
            <a:r>
              <a:rPr lang="pl-PL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ówna</a:t>
            </a:r>
            <a:endParaRPr lang="pl-PL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Krak</a:t>
            </a:r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ów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złot</a:t>
            </a:r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ówka</a:t>
            </a:r>
          </a:p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młynarz</a:t>
            </a:r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ówna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304802"/>
            <a:ext cx="17156723" cy="2039814"/>
          </a:xfrm>
        </p:spPr>
        <p:txBody>
          <a:bodyPr>
            <a:normAutofit/>
          </a:bodyPr>
          <a:lstStyle/>
          <a:p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Kiedy </a:t>
            </a:r>
            <a:r>
              <a:rPr lang="pl-PL" sz="7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</a:t>
            </a:r>
            <a:r>
              <a:rPr lang="pl-PL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l-PL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1992923"/>
            <a:ext cx="16306800" cy="7737231"/>
          </a:xfrm>
        </p:spPr>
        <p:txBody>
          <a:bodyPr>
            <a:normAutofit lnSpcReduction="10000"/>
          </a:bodyPr>
          <a:lstStyle/>
          <a:p>
            <a:r>
              <a:rPr lang="pl-PL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</a:t>
            </a:r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</a:t>
            </a:r>
            <a:r>
              <a:rPr lang="pl-PL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– sta</a:t>
            </a:r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r>
              <a:rPr lang="pl-PL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</a:t>
            </a:r>
            <a:r>
              <a:rPr lang="pl-PL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yć – wia</a:t>
            </a:r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pl-PL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rowe</a:t>
            </a:r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</a:t>
            </a:r>
            <a:r>
              <a:rPr lang="pl-PL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ysta – rowe</a:t>
            </a:r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r>
              <a:rPr lang="pl-PL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zakończeniach: -</a:t>
            </a:r>
            <a:r>
              <a:rPr lang="pl-PL" sz="7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arz</a:t>
            </a:r>
            <a:r>
              <a:rPr lang="pl-PL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</a:t>
            </a:r>
            <a:r>
              <a:rPr lang="pl-PL" sz="7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erz</a:t>
            </a:r>
            <a:r>
              <a:rPr lang="pl-PL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-mistrz</a:t>
            </a:r>
          </a:p>
          <a:p>
            <a:r>
              <a:rPr lang="pl-PL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księg</a:t>
            </a:r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arz</a:t>
            </a:r>
          </a:p>
          <a:p>
            <a:r>
              <a:rPr lang="pl-PL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ryc</a:t>
            </a:r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erz</a:t>
            </a:r>
          </a:p>
          <a:p>
            <a:r>
              <a:rPr lang="pl-PL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zegar</a:t>
            </a:r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mistrz</a:t>
            </a:r>
            <a:endParaRPr lang="pl-PL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0"/>
            <a:ext cx="17180169" cy="1641231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spółgłoskach: b, p, d, t, g, k, </a:t>
            </a:r>
            <a:r>
              <a:rPr lang="pl-PL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j, w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0954" y="1195754"/>
            <a:ext cx="16717108" cy="8065477"/>
          </a:xfrm>
        </p:spPr>
        <p:txBody>
          <a:bodyPr>
            <a:no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brz</a:t>
            </a:r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</a:t>
            </a:r>
          </a:p>
          <a:p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</a:t>
            </a:r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yroda</a:t>
            </a:r>
          </a:p>
          <a:p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drz</a:t>
            </a:r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emać</a:t>
            </a:r>
          </a:p>
          <a:p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trz</a:t>
            </a:r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ymać</a:t>
            </a:r>
          </a:p>
          <a:p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grz</a:t>
            </a:r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biet</a:t>
            </a:r>
          </a:p>
          <a:p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krz</a:t>
            </a:r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</a:t>
            </a:r>
          </a:p>
          <a:p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chrz</a:t>
            </a:r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  <a:p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</a:t>
            </a: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jrz</a:t>
            </a:r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eć</a:t>
            </a:r>
          </a:p>
          <a:p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wrz</a:t>
            </a:r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esień</a:t>
            </a:r>
          </a:p>
          <a:p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niektóre wyjątki: </a:t>
            </a: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psz</a:t>
            </a:r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czoła, </a:t>
            </a: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ksz</a:t>
            </a:r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tałt, </a:t>
            </a: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psz</a:t>
            </a:r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enica, </a:t>
            </a: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wsz</a:t>
            </a:r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ystko, za</a:t>
            </a: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wsz</a:t>
            </a:r>
            <a:r>
              <a:rPr lang="pl-PL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1037</Words>
  <Application>Microsoft Office PowerPoint</Application>
  <PresentationFormat>Niestandardowy</PresentationFormat>
  <Paragraphs>274</Paragraphs>
  <Slides>31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Arial</vt:lpstr>
      <vt:lpstr>Oswald</vt:lpstr>
      <vt:lpstr>Lato</vt:lpstr>
      <vt:lpstr>Calibri</vt:lpstr>
      <vt:lpstr>Motyw pakietu Office</vt:lpstr>
      <vt:lpstr>Slajd 1</vt:lpstr>
      <vt:lpstr>Slajd 2</vt:lpstr>
      <vt:lpstr>1. Polski alfabet </vt:lpstr>
      <vt:lpstr>spółgłoski</vt:lpstr>
      <vt:lpstr>m   n   ń(ni) l     r    ł </vt:lpstr>
      <vt:lpstr>2. Podstawowe reguły ortograficzne</vt:lpstr>
      <vt:lpstr>Mimo wymiany na o w zakończeniach czasowników: -uję, -ujesz, -uje piszemy u</vt:lpstr>
      <vt:lpstr>Kiedy rz?</vt:lpstr>
      <vt:lpstr>po spółgłoskach: b, p, d, t, g, k, ch, j, w</vt:lpstr>
      <vt:lpstr>3. Polski akcent</vt:lpstr>
      <vt:lpstr>4. Na powitanie:</vt:lpstr>
      <vt:lpstr>6. Jak się nazywasz? Jak się pan/pani nazywa?</vt:lpstr>
      <vt:lpstr>Proszę przeczytać w parach poniższe dialogi w formie oficjalnej.  </vt:lpstr>
      <vt:lpstr>7. Proszę przedstawić się sobie w parach, zapisując  i odczytując dialogi, najpierw w formie nieoficjalnej, następnie oficjalnej.</vt:lpstr>
      <vt:lpstr>9. Jak się masz? Jak on/ona, pan/pani się ma?  Jak się czujesz? Jak on/ona, pan/pani się czuje?</vt:lpstr>
      <vt:lpstr>nastrój/ samopoczucie</vt:lpstr>
      <vt:lpstr>Uzupełnij dialogi</vt:lpstr>
      <vt:lpstr>10. Liczebniki</vt:lpstr>
      <vt:lpstr>Ile to jest?</vt:lpstr>
      <vt:lpstr>30          trzydzieści</vt:lpstr>
      <vt:lpstr>Ile to jest?</vt:lpstr>
      <vt:lpstr>Obok nazw 10 polskich miast zaznaczono rok ich powstania. Uporządkuj je od najstarszego, następnie odczytaj nazwę miasta wraz z liczebnikiem od 1 do 10.</vt:lpstr>
      <vt:lpstr>   Przeczytaj dialog z kolegą /koleżanką z ławki.     </vt:lpstr>
      <vt:lpstr>Zapytaj kolegę/koleżankę w ławce o nr telefonu, adres zamieszkania oraz wiek</vt:lpstr>
      <vt:lpstr>11. Skąd on/ona jest?  </vt:lpstr>
      <vt:lpstr>6. Pedro mieszka w Madrycie. On jest z ……………………………. </vt:lpstr>
      <vt:lpstr>Skąd on jest?</vt:lpstr>
      <vt:lpstr>Proszę zapytać kolegę/koleżankę, a następnie odpowiedzieć na jego/jej pytania.</vt:lpstr>
      <vt:lpstr>12. Odmiana czasowników: być, mieć</vt:lpstr>
      <vt:lpstr>mieć</vt:lpstr>
      <vt:lpstr>Wykorzystując słownictwo i wiadomości z dzisiejszych zajęć , przedstaw kolegę/ koleżankę z ławki.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Bartłomiej Kozyra</dc:creator>
  <cp:lastModifiedBy>hp</cp:lastModifiedBy>
  <cp:revision>26</cp:revision>
  <dcterms:created xsi:type="dcterms:W3CDTF">2021-11-13T09:41:55Z</dcterms:created>
  <dcterms:modified xsi:type="dcterms:W3CDTF">2022-10-17T20:00:18Z</dcterms:modified>
</cp:coreProperties>
</file>