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18288000" cy="10287000"/>
  <p:notesSz cx="6858000" cy="9144000"/>
  <p:embeddedFontLst>
    <p:embeddedFont>
      <p:font typeface="Oswald" charset="-18"/>
      <p:regular r:id="rId15"/>
      <p:bold r:id="rId16"/>
    </p:embeddedFont>
    <p:embeddedFont>
      <p:font typeface="Lato" charset="-18"/>
      <p:regular r:id="rId17"/>
      <p:bold r:id="rId18"/>
      <p:italic r:id="rId19"/>
      <p:boldItalic r:id="rId20"/>
    </p:embeddedFont>
    <p:embeddedFont>
      <p:font typeface="Calibri"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6ZqYU2R0DLHpqO/GF5WY/d5Fge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101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64214c949a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64214c949a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15"/>
        <p:cNvGrpSpPr/>
        <p:nvPr/>
      </p:nvGrpSpPr>
      <p:grpSpPr>
        <a:xfrm>
          <a:off x="0" y="0"/>
          <a:ext cx="0" cy="0"/>
          <a:chOff x="0" y="0"/>
          <a:chExt cx="0" cy="0"/>
        </a:xfrm>
      </p:grpSpPr>
      <p:sp>
        <p:nvSpPr>
          <p:cNvPr id="16" name="Google Shape;1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2"/>
          <p:cNvSpPr>
            <a:spLocks noGrp="1"/>
          </p:cNvSpPr>
          <p:nvPr>
            <p:ph type="pic" idx="2"/>
          </p:nvPr>
        </p:nvSpPr>
        <p:spPr>
          <a:xfrm>
            <a:off x="1792288" y="612775"/>
            <a:ext cx="5486400" cy="4114800"/>
          </a:xfrm>
          <a:prstGeom prst="rect">
            <a:avLst/>
          </a:prstGeom>
          <a:noFill/>
          <a:ln>
            <a:noFill/>
          </a:ln>
        </p:spPr>
      </p:sp>
      <p:sp>
        <p:nvSpPr>
          <p:cNvPr id="70" name="Google Shape;70;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8.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12.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Shape 89"/>
        <p:cNvGrpSpPr/>
        <p:nvPr/>
      </p:nvGrpSpPr>
      <p:grpSpPr>
        <a:xfrm>
          <a:off x="0" y="0"/>
          <a:ext cx="0" cy="0"/>
          <a:chOff x="0" y="0"/>
          <a:chExt cx="0" cy="0"/>
        </a:xfrm>
      </p:grpSpPr>
      <p:sp>
        <p:nvSpPr>
          <p:cNvPr id="90" name="Google Shape;90;p1"/>
          <p:cNvSpPr/>
          <p:nvPr/>
        </p:nvSpPr>
        <p:spPr>
          <a:xfrm>
            <a:off x="-352964" y="-250433"/>
            <a:ext cx="7402895" cy="10777614"/>
          </a:xfrm>
          <a:prstGeom prst="rect">
            <a:avLst/>
          </a:prstGeom>
          <a:solidFill>
            <a:srgbClr val="007680">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
          <p:cNvGrpSpPr/>
          <p:nvPr/>
        </p:nvGrpSpPr>
        <p:grpSpPr>
          <a:xfrm>
            <a:off x="7737232" y="2930769"/>
            <a:ext cx="10199076" cy="4337538"/>
            <a:chOff x="0" y="1188833"/>
            <a:chExt cx="13554377" cy="4849076"/>
          </a:xfrm>
        </p:grpSpPr>
        <p:sp>
          <p:nvSpPr>
            <p:cNvPr id="92" name="Google Shape;92;p1"/>
            <p:cNvSpPr/>
            <p:nvPr/>
          </p:nvSpPr>
          <p:spPr>
            <a:xfrm>
              <a:off x="0" y="4826157"/>
              <a:ext cx="13554377" cy="1211752"/>
            </a:xfrm>
            <a:prstGeom prst="rect">
              <a:avLst/>
            </a:prstGeom>
            <a:solidFill>
              <a:srgbClr val="FB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txBox="1"/>
            <p:nvPr/>
          </p:nvSpPr>
          <p:spPr>
            <a:xfrm>
              <a:off x="0" y="1188833"/>
              <a:ext cx="11034902" cy="1362531"/>
            </a:xfrm>
            <a:prstGeom prst="rect">
              <a:avLst/>
            </a:prstGeom>
            <a:noFill/>
            <a:ln>
              <a:noFill/>
            </a:ln>
          </p:spPr>
          <p:txBody>
            <a:bodyPr spcFirstLastPara="1" wrap="square" lIns="0" tIns="0" rIns="0" bIns="0" anchor="t" anchorCtr="0">
              <a:spAutoFit/>
            </a:bodyPr>
            <a:lstStyle/>
            <a:p>
              <a:pPr marL="0" marR="0" lvl="0" indent="0" algn="l" rtl="0">
                <a:lnSpc>
                  <a:spcPct val="120011"/>
                </a:lnSpc>
                <a:spcBef>
                  <a:spcPts val="0"/>
                </a:spcBef>
                <a:spcAft>
                  <a:spcPts val="0"/>
                </a:spcAft>
                <a:buNone/>
              </a:pPr>
              <a:r>
                <a:rPr lang="pl-PL" sz="6600" b="1" dirty="0" smtClean="0">
                  <a:solidFill>
                    <a:srgbClr val="007680"/>
                  </a:solidFill>
                  <a:latin typeface="Oswald"/>
                  <a:sym typeface="Oswald"/>
                </a:rPr>
                <a:t>2. To jest… To są…</a:t>
              </a:r>
              <a:endParaRPr sz="6600" b="1" dirty="0"/>
            </a:p>
          </p:txBody>
        </p:sp>
        <p:sp>
          <p:nvSpPr>
            <p:cNvPr id="94" name="Google Shape;94;p1"/>
            <p:cNvSpPr txBox="1"/>
            <p:nvPr/>
          </p:nvSpPr>
          <p:spPr>
            <a:xfrm>
              <a:off x="473783" y="5053361"/>
              <a:ext cx="8626332" cy="861519"/>
            </a:xfrm>
            <a:prstGeom prst="rect">
              <a:avLst/>
            </a:prstGeom>
            <a:noFill/>
            <a:ln>
              <a:noFill/>
            </a:ln>
          </p:spPr>
          <p:txBody>
            <a:bodyPr spcFirstLastPara="1" wrap="square" lIns="0" tIns="0" rIns="0" bIns="0" anchor="t" anchorCtr="0">
              <a:spAutoFit/>
            </a:bodyPr>
            <a:lstStyle/>
            <a:p>
              <a:pPr marL="0" marR="0" lvl="0" indent="0" algn="l" rtl="0">
                <a:lnSpc>
                  <a:spcPct val="150053"/>
                </a:lnSpc>
                <a:spcBef>
                  <a:spcPts val="0"/>
                </a:spcBef>
                <a:spcAft>
                  <a:spcPts val="0"/>
                </a:spcAft>
                <a:buNone/>
              </a:pPr>
              <a:r>
                <a:rPr lang="pl-PL" sz="2799" b="1" i="0" u="none" strike="noStrike" cap="none" dirty="0" smtClean="0">
                  <a:solidFill>
                    <a:srgbClr val="FBFDF4"/>
                  </a:solidFill>
                  <a:latin typeface="Lato"/>
                  <a:ea typeface="Lato"/>
                  <a:cs typeface="Lato"/>
                  <a:sym typeface="Lato"/>
                </a:rPr>
                <a:t>Piotr Linek</a:t>
              </a:r>
              <a:endParaRPr sz="2799" b="1" i="0" u="none" strike="noStrike" cap="none" dirty="0">
                <a:solidFill>
                  <a:srgbClr val="FBFDF4"/>
                </a:solidFill>
                <a:latin typeface="Lato"/>
                <a:ea typeface="Lato"/>
                <a:cs typeface="Lato"/>
                <a:sym typeface="Lato"/>
              </a:endParaRPr>
            </a:p>
          </p:txBody>
        </p:sp>
      </p:grpSp>
      <p:pic>
        <p:nvPicPr>
          <p:cNvPr id="95" name="Google Shape;95;p1"/>
          <p:cNvPicPr preferRelativeResize="0"/>
          <p:nvPr/>
        </p:nvPicPr>
        <p:blipFill>
          <a:blip r:embed="rId3">
            <a:alphaModFix/>
          </a:blip>
          <a:stretch>
            <a:fillRect/>
          </a:stretch>
        </p:blipFill>
        <p:spPr>
          <a:xfrm>
            <a:off x="14316306" y="-245985"/>
            <a:ext cx="4402896" cy="2579611"/>
          </a:xfrm>
          <a:prstGeom prst="rect">
            <a:avLst/>
          </a:prstGeom>
          <a:noFill/>
          <a:ln>
            <a:noFill/>
          </a:ln>
        </p:spPr>
      </p:pic>
      <p:pic>
        <p:nvPicPr>
          <p:cNvPr id="96" name="Google Shape;96;p1"/>
          <p:cNvPicPr preferRelativeResize="0"/>
          <p:nvPr/>
        </p:nvPicPr>
        <p:blipFill>
          <a:blip r:embed="rId4">
            <a:alphaModFix/>
          </a:blip>
          <a:stretch>
            <a:fillRect/>
          </a:stretch>
        </p:blipFill>
        <p:spPr>
          <a:xfrm>
            <a:off x="1147025" y="7925786"/>
            <a:ext cx="4402898" cy="220143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313" y="3212124"/>
            <a:ext cx="16768518" cy="6611814"/>
          </a:xfrm>
        </p:spPr>
        <p:txBody>
          <a:bodyPr>
            <a:normAutofit fontScale="90000"/>
          </a:bodyPr>
          <a:lstStyle/>
          <a:p>
            <a:r>
              <a:rPr lang="pl-PL" sz="4800" dirty="0" smtClean="0"/>
              <a:t>1. Pan </a:t>
            </a:r>
            <a:r>
              <a:rPr lang="pl-PL" sz="4800" i="1" dirty="0" smtClean="0">
                <a:solidFill>
                  <a:srgbClr val="FF0000"/>
                </a:solidFill>
              </a:rPr>
              <a:t>Wasyl </a:t>
            </a:r>
            <a:r>
              <a:rPr lang="pl-PL" sz="4800" i="1" dirty="0" err="1" smtClean="0">
                <a:solidFill>
                  <a:srgbClr val="FF0000"/>
                </a:solidFill>
              </a:rPr>
              <a:t>Łomaczenko</a:t>
            </a:r>
            <a:r>
              <a:rPr lang="pl-PL" sz="4800" i="1" dirty="0" smtClean="0">
                <a:solidFill>
                  <a:srgbClr val="FF0000"/>
                </a:solidFill>
              </a:rPr>
              <a:t> </a:t>
            </a:r>
            <a:r>
              <a:rPr lang="pl-PL" sz="4800" dirty="0" smtClean="0"/>
              <a:t>jest z </a:t>
            </a:r>
            <a:r>
              <a:rPr lang="pl-PL" sz="4800" i="1" dirty="0" smtClean="0">
                <a:solidFill>
                  <a:srgbClr val="FF0000"/>
                </a:solidFill>
              </a:rPr>
              <a:t>Ukrainy</a:t>
            </a:r>
            <a:r>
              <a:rPr lang="pl-PL" sz="4800" i="1" dirty="0" smtClean="0"/>
              <a:t>. </a:t>
            </a:r>
            <a:r>
              <a:rPr lang="pl-PL" sz="4800" dirty="0" smtClean="0"/>
              <a:t>On jest </a:t>
            </a:r>
            <a:r>
              <a:rPr lang="pl-PL" sz="4800" i="1" dirty="0" smtClean="0">
                <a:solidFill>
                  <a:srgbClr val="FF0000"/>
                </a:solidFill>
              </a:rPr>
              <a:t>wysportowany</a:t>
            </a:r>
            <a:r>
              <a:rPr lang="pl-PL" sz="4800" i="1" dirty="0" smtClean="0"/>
              <a:t> </a:t>
            </a:r>
            <a:r>
              <a:rPr lang="pl-PL" sz="4800" dirty="0" smtClean="0"/>
              <a:t>i </a:t>
            </a:r>
            <a:r>
              <a:rPr lang="pl-PL" sz="4800" i="1" dirty="0" smtClean="0">
                <a:solidFill>
                  <a:srgbClr val="FF0000"/>
                </a:solidFill>
              </a:rPr>
              <a:t>sławny</a:t>
            </a:r>
            <a:r>
              <a:rPr lang="pl-PL" sz="4800" dirty="0" smtClean="0"/>
              <a:t>.</a:t>
            </a:r>
            <a:br>
              <a:rPr lang="pl-PL" sz="4800" dirty="0" smtClean="0"/>
            </a:br>
            <a:r>
              <a:rPr lang="pl-PL" sz="4800" dirty="0" smtClean="0"/>
              <a:t>2. Pani ………………………….. jest z …………... Ona jest ……………. i ……….......</a:t>
            </a:r>
            <a:br>
              <a:rPr lang="pl-PL" sz="4800" dirty="0" smtClean="0"/>
            </a:br>
            <a:r>
              <a:rPr lang="pl-PL" sz="4800" dirty="0" smtClean="0"/>
              <a:t>3. Pani ………………………….. jest z …………… Ona jest ……………. i ………….....</a:t>
            </a:r>
            <a:br>
              <a:rPr lang="pl-PL" sz="4800" dirty="0" smtClean="0"/>
            </a:br>
            <a:r>
              <a:rPr lang="pl-PL" sz="4800" dirty="0" smtClean="0"/>
              <a:t>4. Pan …………………………..  jest z …………… On jest ……………… i ………….....</a:t>
            </a:r>
            <a:br>
              <a:rPr lang="pl-PL" sz="4800" dirty="0" smtClean="0"/>
            </a:br>
            <a:r>
              <a:rPr lang="pl-PL" sz="4800" dirty="0" smtClean="0"/>
              <a:t>5. Pan …………………………..  jest z …………… On jest ……………… i ……………..</a:t>
            </a:r>
            <a:br>
              <a:rPr lang="pl-PL" sz="4800" dirty="0" smtClean="0"/>
            </a:br>
            <a:r>
              <a:rPr lang="pl-PL" sz="4800" dirty="0" smtClean="0"/>
              <a:t>6. Pani ………………………….. jest z …………… Ona jest ……………. i ……………..</a:t>
            </a:r>
            <a:br>
              <a:rPr lang="pl-PL" sz="4800" dirty="0" smtClean="0"/>
            </a:br>
            <a:r>
              <a:rPr lang="pl-PL" sz="4800" dirty="0" smtClean="0"/>
              <a:t>7. Pan …………………………..  jest z …………… On jest ……………… i ………………</a:t>
            </a:r>
            <a:br>
              <a:rPr lang="pl-PL" sz="4800" dirty="0" smtClean="0"/>
            </a:br>
            <a:r>
              <a:rPr lang="pl-PL" sz="4800" dirty="0" smtClean="0"/>
              <a:t> 8.Pan …………………………..  jest z …………… On jest ……………… i ………………</a:t>
            </a:r>
            <a:endParaRPr lang="pl-PL" sz="4800" dirty="0"/>
          </a:p>
        </p:txBody>
      </p:sp>
      <p:sp>
        <p:nvSpPr>
          <p:cNvPr id="3" name="Symbol zastępczy tekstu 2"/>
          <p:cNvSpPr>
            <a:spLocks noGrp="1"/>
          </p:cNvSpPr>
          <p:nvPr>
            <p:ph type="body" idx="1"/>
          </p:nvPr>
        </p:nvSpPr>
        <p:spPr>
          <a:xfrm>
            <a:off x="722313" y="656493"/>
            <a:ext cx="16791964" cy="2157045"/>
          </a:xfrm>
        </p:spPr>
        <p:txBody>
          <a:bodyPr>
            <a:normAutofit/>
          </a:bodyPr>
          <a:lstStyle/>
          <a:p>
            <a:pPr algn="ctr"/>
            <a:r>
              <a:rPr lang="pl-PL" sz="6000" b="1" u="sng" dirty="0" smtClean="0">
                <a:solidFill>
                  <a:schemeClr val="tx1"/>
                </a:solidFill>
                <a:effectLst>
                  <a:outerShdw blurRad="38100" dist="38100" dir="2700000" algn="tl">
                    <a:srgbClr val="000000">
                      <a:alpha val="43137"/>
                    </a:srgbClr>
                  </a:outerShdw>
                </a:effectLst>
              </a:rPr>
              <a:t>Przedstaw popularną osobę określając skąd </a:t>
            </a:r>
          </a:p>
          <a:p>
            <a:pPr algn="ctr"/>
            <a:r>
              <a:rPr lang="pl-PL" sz="6000" b="1" u="sng" dirty="0" smtClean="0">
                <a:solidFill>
                  <a:schemeClr val="tx1"/>
                </a:solidFill>
                <a:effectLst>
                  <a:outerShdw blurRad="38100" dist="38100" dir="2700000" algn="tl">
                    <a:srgbClr val="000000">
                      <a:alpha val="43137"/>
                    </a:srgbClr>
                  </a:outerShdw>
                </a:effectLst>
              </a:rPr>
              <a:t>i jaka jest? </a:t>
            </a:r>
            <a:endParaRPr lang="pl-PL" sz="6000" b="1" u="sng"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313" y="2625969"/>
            <a:ext cx="16838856" cy="7338645"/>
          </a:xfrm>
        </p:spPr>
        <p:txBody>
          <a:bodyPr>
            <a:normAutofit fontScale="90000"/>
          </a:bodyPr>
          <a:lstStyle/>
          <a:p>
            <a:pPr algn="ctr"/>
            <a:r>
              <a:rPr lang="pl-PL" sz="6000" dirty="0" smtClean="0">
                <a:effectLst>
                  <a:outerShdw blurRad="38100" dist="38100" dir="2700000" algn="tl">
                    <a:srgbClr val="000000">
                      <a:alpha val="43137"/>
                    </a:srgbClr>
                  </a:outerShdw>
                </a:effectLst>
              </a:rPr>
              <a:t>przykład: sympatyczny - </a:t>
            </a:r>
            <a:r>
              <a:rPr lang="pl-PL" sz="6000" dirty="0" err="1" smtClean="0">
                <a:effectLst>
                  <a:outerShdw blurRad="38100" dist="38100" dir="2700000" algn="tl">
                    <a:srgbClr val="000000">
                      <a:alpha val="43137"/>
                    </a:srgbClr>
                  </a:outerShdw>
                </a:effectLst>
              </a:rPr>
              <a:t>sym-pa-</a:t>
            </a:r>
            <a:r>
              <a:rPr lang="pl-PL" sz="6000" u="sng" dirty="0" err="1" smtClean="0">
                <a:effectLst>
                  <a:outerShdw blurRad="38100" dist="38100" dir="2700000" algn="tl">
                    <a:srgbClr val="000000">
                      <a:alpha val="43137"/>
                    </a:srgbClr>
                  </a:outerShdw>
                </a:effectLst>
              </a:rPr>
              <a:t>tycz</a:t>
            </a:r>
            <a:r>
              <a:rPr lang="pl-PL" sz="6000" dirty="0" err="1" smtClean="0">
                <a:effectLst>
                  <a:outerShdw blurRad="38100" dist="38100" dir="2700000" algn="tl">
                    <a:srgbClr val="000000">
                      <a:alpha val="43137"/>
                    </a:srgbClr>
                  </a:outerShdw>
                </a:effectLst>
              </a:rPr>
              <a:t>-ny</a:t>
            </a:r>
            <a:r>
              <a:rPr lang="pl-PL" sz="6000" dirty="0" smtClean="0">
                <a:effectLst>
                  <a:outerShdw blurRad="38100" dist="38100" dir="2700000" algn="tl">
                    <a:srgbClr val="000000">
                      <a:alpha val="43137"/>
                    </a:srgbClr>
                  </a:outerShdw>
                </a:effectLst>
              </a:rPr>
              <a:t/>
            </a:r>
            <a:br>
              <a:rPr lang="pl-PL" sz="6000" dirty="0" smtClean="0">
                <a:effectLst>
                  <a:outerShdw blurRad="38100" dist="38100" dir="2700000" algn="tl">
                    <a:srgbClr val="000000">
                      <a:alpha val="43137"/>
                    </a:srgbClr>
                  </a:outerShdw>
                </a:effectLst>
              </a:rPr>
            </a:br>
            <a:r>
              <a:rPr lang="pl-PL" sz="6000" dirty="0" smtClean="0">
                <a:effectLst>
                  <a:outerShdw blurRad="38100" dist="38100" dir="2700000" algn="tl">
                    <a:srgbClr val="000000">
                      <a:alpha val="43137"/>
                    </a:srgbClr>
                  </a:outerShdw>
                </a:effectLst>
              </a:rPr>
              <a:t/>
            </a:r>
            <a:br>
              <a:rPr lang="pl-PL" sz="6000" dirty="0" smtClean="0">
                <a:effectLst>
                  <a:outerShdw blurRad="38100" dist="38100" dir="2700000" algn="tl">
                    <a:srgbClr val="000000">
                      <a:alpha val="43137"/>
                    </a:srgbClr>
                  </a:outerShdw>
                </a:effectLst>
              </a:rPr>
            </a:br>
            <a:r>
              <a:rPr lang="pl-PL" sz="6000" dirty="0" smtClean="0">
                <a:effectLst>
                  <a:outerShdw blurRad="38100" dist="38100" dir="2700000" algn="tl">
                    <a:srgbClr val="000000">
                      <a:alpha val="43137"/>
                    </a:srgbClr>
                  </a:outerShdw>
                </a:effectLst>
              </a:rPr>
              <a:t>1. piękny 2. brzydki 3. wysoki  4. niski  5. szczupły  6. gruby </a:t>
            </a:r>
            <a:br>
              <a:rPr lang="pl-PL" sz="6000" dirty="0" smtClean="0">
                <a:effectLst>
                  <a:outerShdw blurRad="38100" dist="38100" dir="2700000" algn="tl">
                    <a:srgbClr val="000000">
                      <a:alpha val="43137"/>
                    </a:srgbClr>
                  </a:outerShdw>
                </a:effectLst>
              </a:rPr>
            </a:br>
            <a:r>
              <a:rPr lang="pl-PL" sz="6000" dirty="0" smtClean="0">
                <a:effectLst>
                  <a:outerShdw blurRad="38100" dist="38100" dir="2700000" algn="tl">
                    <a:srgbClr val="000000">
                      <a:alpha val="43137"/>
                    </a:srgbClr>
                  </a:outerShdw>
                </a:effectLst>
              </a:rPr>
              <a:t>7. przystojny 8. nieatrakcyjny 9. spokojny 10. agresywny </a:t>
            </a:r>
            <a:br>
              <a:rPr lang="pl-PL" sz="6000" dirty="0" smtClean="0">
                <a:effectLst>
                  <a:outerShdw blurRad="38100" dist="38100" dir="2700000" algn="tl">
                    <a:srgbClr val="000000">
                      <a:alpha val="43137"/>
                    </a:srgbClr>
                  </a:outerShdw>
                </a:effectLst>
              </a:rPr>
            </a:br>
            <a:r>
              <a:rPr lang="pl-PL" sz="6000" dirty="0" smtClean="0">
                <a:effectLst>
                  <a:outerShdw blurRad="38100" dist="38100" dir="2700000" algn="tl">
                    <a:srgbClr val="000000">
                      <a:alpha val="43137"/>
                    </a:srgbClr>
                  </a:outerShdw>
                </a:effectLst>
              </a:rPr>
              <a:t>11. opanowany  12. zdenerwowany  13. wypoczęty </a:t>
            </a:r>
            <a:br>
              <a:rPr lang="pl-PL" sz="6000" dirty="0" smtClean="0">
                <a:effectLst>
                  <a:outerShdw blurRad="38100" dist="38100" dir="2700000" algn="tl">
                    <a:srgbClr val="000000">
                      <a:alpha val="43137"/>
                    </a:srgbClr>
                  </a:outerShdw>
                </a:effectLst>
              </a:rPr>
            </a:br>
            <a:r>
              <a:rPr lang="pl-PL" sz="6000" dirty="0" smtClean="0">
                <a:effectLst>
                  <a:outerShdw blurRad="38100" dist="38100" dir="2700000" algn="tl">
                    <a:srgbClr val="000000">
                      <a:alpha val="43137"/>
                    </a:srgbClr>
                  </a:outerShdw>
                </a:effectLst>
              </a:rPr>
              <a:t>14. zmęczony  15. smutny  16. wesoły 17. pracowity </a:t>
            </a:r>
            <a:br>
              <a:rPr lang="pl-PL" sz="6000" dirty="0" smtClean="0">
                <a:effectLst>
                  <a:outerShdw blurRad="38100" dist="38100" dir="2700000" algn="tl">
                    <a:srgbClr val="000000">
                      <a:alpha val="43137"/>
                    </a:srgbClr>
                  </a:outerShdw>
                </a:effectLst>
              </a:rPr>
            </a:br>
            <a:r>
              <a:rPr lang="pl-PL" sz="6000" dirty="0" smtClean="0">
                <a:effectLst>
                  <a:outerShdw blurRad="38100" dist="38100" dir="2700000" algn="tl">
                    <a:srgbClr val="000000">
                      <a:alpha val="43137"/>
                    </a:srgbClr>
                  </a:outerShdw>
                </a:effectLst>
              </a:rPr>
              <a:t>18. leniwy</a:t>
            </a:r>
            <a:br>
              <a:rPr lang="pl-PL" sz="6000" dirty="0" smtClean="0">
                <a:effectLst>
                  <a:outerShdw blurRad="38100" dist="38100" dir="2700000" algn="tl">
                    <a:srgbClr val="000000">
                      <a:alpha val="43137"/>
                    </a:srgbClr>
                  </a:outerShdw>
                </a:effectLst>
              </a:rPr>
            </a:br>
            <a:r>
              <a:rPr lang="pl-PL" sz="6000" dirty="0" smtClean="0">
                <a:effectLst>
                  <a:outerShdw blurRad="38100" dist="38100" dir="2700000" algn="tl">
                    <a:srgbClr val="000000">
                      <a:alpha val="43137"/>
                    </a:srgbClr>
                  </a:outerShdw>
                </a:effectLst>
              </a:rPr>
              <a:t/>
            </a:r>
            <a:br>
              <a:rPr lang="pl-PL" sz="6000" dirty="0" smtClean="0">
                <a:effectLst>
                  <a:outerShdw blurRad="38100" dist="38100" dir="2700000" algn="tl">
                    <a:srgbClr val="000000">
                      <a:alpha val="43137"/>
                    </a:srgbClr>
                  </a:outerShdw>
                </a:effectLst>
              </a:rPr>
            </a:br>
            <a:r>
              <a:rPr lang="pl-PL" sz="6000" dirty="0" smtClean="0">
                <a:effectLst>
                  <a:outerShdw blurRad="38100" dist="38100" dir="2700000" algn="tl">
                    <a:srgbClr val="000000">
                      <a:alpha val="43137"/>
                    </a:srgbClr>
                  </a:outerShdw>
                </a:effectLst>
              </a:rPr>
              <a:t/>
            </a:r>
            <a:br>
              <a:rPr lang="pl-PL" sz="6000" dirty="0" smtClean="0">
                <a:effectLst>
                  <a:outerShdw blurRad="38100" dist="38100" dir="2700000" algn="tl">
                    <a:srgbClr val="000000">
                      <a:alpha val="43137"/>
                    </a:srgbClr>
                  </a:outerShdw>
                </a:effectLst>
              </a:rPr>
            </a:br>
            <a:endParaRPr lang="pl-PL" sz="6000" dirty="0">
              <a:effectLst>
                <a:outerShdw blurRad="38100" dist="38100" dir="2700000" algn="tl">
                  <a:srgbClr val="000000">
                    <a:alpha val="43137"/>
                  </a:srgbClr>
                </a:outerShdw>
              </a:effectLst>
            </a:endParaRPr>
          </a:p>
        </p:txBody>
      </p:sp>
      <p:sp>
        <p:nvSpPr>
          <p:cNvPr id="3" name="Symbol zastępczy tekstu 2"/>
          <p:cNvSpPr>
            <a:spLocks noGrp="1"/>
          </p:cNvSpPr>
          <p:nvPr>
            <p:ph type="body" idx="1"/>
          </p:nvPr>
        </p:nvSpPr>
        <p:spPr>
          <a:xfrm>
            <a:off x="722312" y="281355"/>
            <a:ext cx="16885749" cy="1946030"/>
          </a:xfrm>
        </p:spPr>
        <p:txBody>
          <a:bodyPr>
            <a:normAutofit fontScale="92500" lnSpcReduction="20000"/>
          </a:bodyPr>
          <a:lstStyle/>
          <a:p>
            <a:pPr algn="ctr"/>
            <a:r>
              <a:rPr lang="pl-PL" sz="7200" b="1" u="sng" dirty="0" smtClean="0">
                <a:solidFill>
                  <a:schemeClr val="tx1"/>
                </a:solidFill>
                <a:effectLst>
                  <a:outerShdw blurRad="38100" dist="38100" dir="2700000" algn="tl">
                    <a:srgbClr val="000000">
                      <a:alpha val="43137"/>
                    </a:srgbClr>
                  </a:outerShdw>
                </a:effectLst>
              </a:rPr>
              <a:t>Podziel wymienione wyrazy na sylaby i podkreśl tę, na którą pada akcent.</a:t>
            </a:r>
            <a:endParaRPr lang="pl-PL" sz="7200" b="1" u="sng"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312" y="2602523"/>
            <a:ext cx="16932641" cy="7291753"/>
          </a:xfrm>
        </p:spPr>
        <p:txBody>
          <a:bodyPr/>
          <a:lstStyle/>
          <a:p>
            <a:r>
              <a:rPr lang="pl-PL" dirty="0" smtClean="0"/>
              <a:t>ja 	rozumiem,  		przepraszam ,   		………………..</a:t>
            </a:r>
            <a:br>
              <a:rPr lang="pl-PL" dirty="0" smtClean="0"/>
            </a:br>
            <a:r>
              <a:rPr lang="pl-PL" dirty="0" smtClean="0"/>
              <a:t>ty 	……………..,   		………………….,     		</a:t>
            </a:r>
            <a:r>
              <a:rPr lang="pl-PL" dirty="0" smtClean="0"/>
              <a:t>pytasz</a:t>
            </a:r>
            <a:r>
              <a:rPr lang="pl-PL" dirty="0" smtClean="0"/>
              <a:t/>
            </a:r>
            <a:br>
              <a:rPr lang="pl-PL" dirty="0" smtClean="0"/>
            </a:br>
            <a:r>
              <a:rPr lang="pl-PL" dirty="0" smtClean="0"/>
              <a:t>on/ona/ono ………,  	przeprasza,         		</a:t>
            </a:r>
            <a:r>
              <a:rPr lang="pl-PL" dirty="0" smtClean="0"/>
              <a:t>pyta </a:t>
            </a:r>
            <a:r>
              <a:rPr lang="pl-PL" dirty="0" smtClean="0"/>
              <a:t/>
            </a:r>
            <a:br>
              <a:rPr lang="pl-PL" dirty="0" smtClean="0"/>
            </a:br>
            <a:r>
              <a:rPr lang="pl-PL" dirty="0" smtClean="0"/>
              <a:t>my  ……………………,	………………,		       	</a:t>
            </a:r>
            <a:r>
              <a:rPr lang="pl-PL" dirty="0" smtClean="0"/>
              <a:t>pytamy</a:t>
            </a:r>
            <a:r>
              <a:rPr lang="pl-PL" dirty="0" smtClean="0"/>
              <a:t/>
            </a:r>
            <a:br>
              <a:rPr lang="pl-PL" dirty="0" smtClean="0"/>
            </a:br>
            <a:r>
              <a:rPr lang="pl-PL" dirty="0" smtClean="0"/>
              <a:t>wy  rozumiecie,		……………….,			</a:t>
            </a:r>
            <a:r>
              <a:rPr lang="pl-PL" dirty="0" smtClean="0"/>
              <a:t>…………………</a:t>
            </a:r>
            <a:r>
              <a:rPr lang="pl-PL" dirty="0" smtClean="0"/>
              <a:t/>
            </a:r>
            <a:br>
              <a:rPr lang="pl-PL" dirty="0" smtClean="0"/>
            </a:br>
            <a:r>
              <a:rPr lang="pl-PL" dirty="0" smtClean="0"/>
              <a:t>oni/one ……………..,	przepraszają,	      </a:t>
            </a:r>
            <a:r>
              <a:rPr lang="pl-PL" dirty="0" smtClean="0"/>
              <a:t>  …………………</a:t>
            </a:r>
            <a:r>
              <a:rPr lang="pl-PL" dirty="0" smtClean="0"/>
              <a:t/>
            </a:r>
            <a:br>
              <a:rPr lang="pl-PL" dirty="0" smtClean="0"/>
            </a:br>
            <a:r>
              <a:rPr lang="pl-PL" dirty="0" smtClean="0"/>
              <a:t/>
            </a:r>
            <a:br>
              <a:rPr lang="pl-PL" dirty="0" smtClean="0"/>
            </a:br>
            <a:r>
              <a:rPr lang="pl-PL" sz="5400" u="sng" dirty="0" smtClean="0">
                <a:solidFill>
                  <a:schemeClr val="tx1"/>
                </a:solidFill>
                <a:effectLst>
                  <a:outerShdw blurRad="38100" dist="38100" dir="2700000" algn="tl">
                    <a:srgbClr val="000000">
                      <a:alpha val="43137"/>
                    </a:srgbClr>
                  </a:outerShdw>
                </a:effectLst>
              </a:rPr>
              <a:t>Ułóż po jednym zdaniu z każdym z wymienionych wyżej czasowników w dowolnej formie osobowej.</a:t>
            </a:r>
            <a:r>
              <a:rPr lang="pl-PL" dirty="0" smtClean="0"/>
              <a:t/>
            </a:r>
            <a:br>
              <a:rPr lang="pl-PL" dirty="0" smtClean="0"/>
            </a:br>
            <a:endParaRPr lang="pl-PL" dirty="0"/>
          </a:p>
        </p:txBody>
      </p:sp>
      <p:sp>
        <p:nvSpPr>
          <p:cNvPr id="3" name="Symbol zastępczy tekstu 2"/>
          <p:cNvSpPr>
            <a:spLocks noGrp="1"/>
          </p:cNvSpPr>
          <p:nvPr>
            <p:ph type="body" idx="1"/>
          </p:nvPr>
        </p:nvSpPr>
        <p:spPr>
          <a:xfrm>
            <a:off x="722313" y="281355"/>
            <a:ext cx="17049872" cy="1899137"/>
          </a:xfrm>
        </p:spPr>
        <p:txBody>
          <a:bodyPr>
            <a:normAutofit fontScale="92500" lnSpcReduction="10000"/>
          </a:bodyPr>
          <a:lstStyle/>
          <a:p>
            <a:pPr algn="ctr"/>
            <a:r>
              <a:rPr lang="pl-PL" sz="6600" b="1" u="sng" dirty="0" smtClean="0">
                <a:solidFill>
                  <a:schemeClr val="tx1"/>
                </a:solidFill>
                <a:effectLst>
                  <a:outerShdw blurRad="38100" dist="38100" dir="2700000" algn="tl">
                    <a:srgbClr val="000000">
                      <a:alpha val="43137"/>
                    </a:srgbClr>
                  </a:outerShdw>
                </a:effectLst>
              </a:rPr>
              <a:t>Odmiana czasowników: rozumieć, przepraszać, </a:t>
            </a:r>
            <a:r>
              <a:rPr lang="pl-PL" sz="6600" b="1" u="sng" dirty="0" smtClean="0">
                <a:solidFill>
                  <a:schemeClr val="tx1"/>
                </a:solidFill>
                <a:effectLst>
                  <a:outerShdw blurRad="38100" dist="38100" dir="2700000" algn="tl">
                    <a:srgbClr val="000000">
                      <a:alpha val="43137"/>
                    </a:srgbClr>
                  </a:outerShdw>
                </a:effectLst>
              </a:rPr>
              <a:t>pytać </a:t>
            </a:r>
            <a:endParaRPr lang="pl-PL" sz="6600" b="1" u="sng"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Shape 100"/>
        <p:cNvGrpSpPr/>
        <p:nvPr/>
      </p:nvGrpSpPr>
      <p:grpSpPr>
        <a:xfrm>
          <a:off x="0" y="0"/>
          <a:ext cx="0" cy="0"/>
          <a:chOff x="0" y="0"/>
          <a:chExt cx="0" cy="0"/>
        </a:xfrm>
      </p:grpSpPr>
      <p:pic>
        <p:nvPicPr>
          <p:cNvPr id="101" name="Google Shape;101;g164214c949a_1_2"/>
          <p:cNvPicPr preferRelativeResize="0"/>
          <p:nvPr/>
        </p:nvPicPr>
        <p:blipFill>
          <a:blip r:embed="rId3">
            <a:alphaModFix/>
          </a:blip>
          <a:stretch>
            <a:fillRect/>
          </a:stretch>
        </p:blipFill>
        <p:spPr>
          <a:xfrm>
            <a:off x="14316306" y="-245985"/>
            <a:ext cx="4402896" cy="2579611"/>
          </a:xfrm>
          <a:prstGeom prst="rect">
            <a:avLst/>
          </a:prstGeom>
          <a:noFill/>
          <a:ln>
            <a:noFill/>
          </a:ln>
        </p:spPr>
      </p:pic>
      <p:pic>
        <p:nvPicPr>
          <p:cNvPr id="102" name="Google Shape;102;g164214c949a_1_2"/>
          <p:cNvPicPr preferRelativeResize="0"/>
          <p:nvPr/>
        </p:nvPicPr>
        <p:blipFill>
          <a:blip r:embed="rId4">
            <a:alphaModFix/>
          </a:blip>
          <a:stretch>
            <a:fillRect/>
          </a:stretch>
        </p:blipFill>
        <p:spPr>
          <a:xfrm>
            <a:off x="7251075" y="8677300"/>
            <a:ext cx="3785851" cy="1892925"/>
          </a:xfrm>
          <a:prstGeom prst="rect">
            <a:avLst/>
          </a:prstGeom>
          <a:noFill/>
          <a:ln>
            <a:noFill/>
          </a:ln>
        </p:spPr>
      </p:pic>
      <p:pic>
        <p:nvPicPr>
          <p:cNvPr id="103" name="Google Shape;103;g164214c949a_1_2"/>
          <p:cNvPicPr preferRelativeResize="0"/>
          <p:nvPr/>
        </p:nvPicPr>
        <p:blipFill>
          <a:blip r:embed="rId5">
            <a:alphaModFix/>
          </a:blip>
          <a:stretch>
            <a:fillRect/>
          </a:stretch>
        </p:blipFill>
        <p:spPr>
          <a:xfrm>
            <a:off x="0" y="8867575"/>
            <a:ext cx="17983201" cy="7902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2651" y="1992923"/>
            <a:ext cx="16956087" cy="7807569"/>
          </a:xfrm>
        </p:spPr>
        <p:txBody>
          <a:bodyPr>
            <a:normAutofit/>
          </a:bodyPr>
          <a:lstStyle/>
          <a:p>
            <a:r>
              <a:rPr lang="pl-PL" sz="5400" dirty="0" smtClean="0"/>
              <a:t>krzesło, słońce, zdjęcie, lampa, telefon, komputer, rower, samochód, książka, długopis, radio, drzwi, okulary, stół</a:t>
            </a:r>
            <a:br>
              <a:rPr lang="pl-PL" sz="5400" dirty="0" smtClean="0"/>
            </a:br>
            <a:endParaRPr lang="pl-PL" sz="5400" dirty="0"/>
          </a:p>
        </p:txBody>
      </p:sp>
      <p:sp>
        <p:nvSpPr>
          <p:cNvPr id="3" name="Symbol zastępczy tekstu 2"/>
          <p:cNvSpPr>
            <a:spLocks noGrp="1"/>
          </p:cNvSpPr>
          <p:nvPr>
            <p:ph type="body" idx="1"/>
          </p:nvPr>
        </p:nvSpPr>
        <p:spPr>
          <a:xfrm>
            <a:off x="722312" y="586156"/>
            <a:ext cx="17002979" cy="1055076"/>
          </a:xfrm>
        </p:spPr>
        <p:txBody>
          <a:bodyPr>
            <a:noAutofit/>
          </a:bodyPr>
          <a:lstStyle/>
          <a:p>
            <a:pPr algn="ctr"/>
            <a:r>
              <a:rPr lang="pl-PL" sz="7200" b="1" u="sng" dirty="0" smtClean="0">
                <a:solidFill>
                  <a:schemeClr val="tx1"/>
                </a:solidFill>
                <a:effectLst>
                  <a:outerShdw blurRad="38100" dist="38100" dir="2700000" algn="tl">
                    <a:srgbClr val="000000">
                      <a:alpha val="43137"/>
                    </a:srgbClr>
                  </a:outerShdw>
                </a:effectLst>
              </a:rPr>
              <a:t>1. Co to jest?</a:t>
            </a:r>
            <a:endParaRPr lang="pl-PL" sz="7200" b="1" u="sng" dirty="0">
              <a:solidFill>
                <a:schemeClr val="tx1"/>
              </a:solidFill>
              <a:effectLst>
                <a:outerShdw blurRad="38100" dist="38100" dir="2700000" algn="tl">
                  <a:srgbClr val="000000">
                    <a:alpha val="43137"/>
                  </a:srgbClr>
                </a:outerShdw>
              </a:effectLst>
            </a:endParaRPr>
          </a:p>
        </p:txBody>
      </p:sp>
      <p:pic>
        <p:nvPicPr>
          <p:cNvPr id="5" name="Obraz 4" descr="NORDVIKEN Krzesło, bejca patynowa"/>
          <p:cNvPicPr/>
          <p:nvPr/>
        </p:nvPicPr>
        <p:blipFill>
          <a:blip r:embed="rId2"/>
          <a:srcRect/>
          <a:stretch>
            <a:fillRect/>
          </a:stretch>
        </p:blipFill>
        <p:spPr bwMode="auto">
          <a:xfrm>
            <a:off x="3327400" y="4013200"/>
            <a:ext cx="1778000" cy="1752600"/>
          </a:xfrm>
          <a:prstGeom prst="rect">
            <a:avLst/>
          </a:prstGeom>
          <a:noFill/>
          <a:ln w="9525">
            <a:noFill/>
            <a:miter lim="800000"/>
            <a:headEnd/>
            <a:tailEnd/>
          </a:ln>
        </p:spPr>
      </p:pic>
      <p:pic>
        <p:nvPicPr>
          <p:cNvPr id="6" name="Obraz 5" descr="Samochody z Włoch. Jak sprowadzić auto z Italii?"/>
          <p:cNvPicPr/>
          <p:nvPr/>
        </p:nvPicPr>
        <p:blipFill>
          <a:blip r:embed="rId3"/>
          <a:srcRect/>
          <a:stretch>
            <a:fillRect/>
          </a:stretch>
        </p:blipFill>
        <p:spPr bwMode="auto">
          <a:xfrm>
            <a:off x="4587631" y="4046414"/>
            <a:ext cx="2485292" cy="1852247"/>
          </a:xfrm>
          <a:prstGeom prst="rect">
            <a:avLst/>
          </a:prstGeom>
          <a:noFill/>
          <a:ln w="9525">
            <a:noFill/>
            <a:miter lim="800000"/>
            <a:headEnd/>
            <a:tailEnd/>
          </a:ln>
        </p:spPr>
      </p:pic>
      <p:pic>
        <p:nvPicPr>
          <p:cNvPr id="7" name="Obraz 6" descr="ZEGAR STOŁOWY TELEFON - czarny/biały, metal - Modern Living"/>
          <p:cNvPicPr/>
          <p:nvPr/>
        </p:nvPicPr>
        <p:blipFill>
          <a:blip r:embed="rId4"/>
          <a:srcRect/>
          <a:stretch>
            <a:fillRect/>
          </a:stretch>
        </p:blipFill>
        <p:spPr bwMode="auto">
          <a:xfrm>
            <a:off x="7010400" y="4196861"/>
            <a:ext cx="1969477" cy="1641231"/>
          </a:xfrm>
          <a:prstGeom prst="rect">
            <a:avLst/>
          </a:prstGeom>
          <a:noFill/>
          <a:ln w="9525">
            <a:noFill/>
            <a:miter lim="800000"/>
            <a:headEnd/>
            <a:tailEnd/>
          </a:ln>
        </p:spPr>
      </p:pic>
      <p:pic>
        <p:nvPicPr>
          <p:cNvPr id="8" name="Obraz 7" descr="Darmowe grafiki wektorowe Klosz"/>
          <p:cNvPicPr/>
          <p:nvPr/>
        </p:nvPicPr>
        <p:blipFill>
          <a:blip r:embed="rId5"/>
          <a:srcRect/>
          <a:stretch>
            <a:fillRect/>
          </a:stretch>
        </p:blipFill>
        <p:spPr bwMode="auto">
          <a:xfrm>
            <a:off x="9425354" y="4173415"/>
            <a:ext cx="1500554" cy="1406769"/>
          </a:xfrm>
          <a:prstGeom prst="rect">
            <a:avLst/>
          </a:prstGeom>
          <a:noFill/>
          <a:ln w="9525">
            <a:noFill/>
            <a:miter lim="800000"/>
            <a:headEnd/>
            <a:tailEnd/>
          </a:ln>
        </p:spPr>
      </p:pic>
      <p:pic>
        <p:nvPicPr>
          <p:cNvPr id="9" name="Obraz 8" descr="Black and white vector image of an old radio receiver of the last century  in retro style. Isometric illustration of an old-fashioned radio isolated  on white background. Retro music - obraz na"/>
          <p:cNvPicPr/>
          <p:nvPr/>
        </p:nvPicPr>
        <p:blipFill>
          <a:blip r:embed="rId6"/>
          <a:srcRect/>
          <a:stretch>
            <a:fillRect/>
          </a:stretch>
        </p:blipFill>
        <p:spPr bwMode="auto">
          <a:xfrm>
            <a:off x="11652740" y="4360984"/>
            <a:ext cx="1875692" cy="1430216"/>
          </a:xfrm>
          <a:prstGeom prst="rect">
            <a:avLst/>
          </a:prstGeom>
          <a:noFill/>
          <a:ln w="9525">
            <a:noFill/>
            <a:miter lim="800000"/>
            <a:headEnd/>
            <a:tailEnd/>
          </a:ln>
        </p:spPr>
      </p:pic>
      <p:pic>
        <p:nvPicPr>
          <p:cNvPr id="10" name="Obraz 9" descr="SOFTGRAF SYSTEMY INFORMATYCZNE I GRAFIKA KOMPUTEROWA MAREK NOWAK"/>
          <p:cNvPicPr/>
          <p:nvPr/>
        </p:nvPicPr>
        <p:blipFill>
          <a:blip r:embed="rId7"/>
          <a:srcRect/>
          <a:stretch>
            <a:fillRect/>
          </a:stretch>
        </p:blipFill>
        <p:spPr bwMode="auto">
          <a:xfrm>
            <a:off x="13645663" y="4337539"/>
            <a:ext cx="1969476" cy="1406769"/>
          </a:xfrm>
          <a:prstGeom prst="rect">
            <a:avLst/>
          </a:prstGeom>
          <a:noFill/>
          <a:ln w="9525">
            <a:noFill/>
            <a:miter lim="800000"/>
            <a:headEnd/>
            <a:tailEnd/>
          </a:ln>
        </p:spPr>
      </p:pic>
      <p:pic>
        <p:nvPicPr>
          <p:cNvPr id="11" name="Obraz 10" descr="Stara Książka - Stockowe grafiki wektorowe i więcej obrazów Album na  zdjęcia - Album na zdjęcia, Bez ludzi, Białe tło - iStock"/>
          <p:cNvPicPr/>
          <p:nvPr/>
        </p:nvPicPr>
        <p:blipFill>
          <a:blip r:embed="rId8"/>
          <a:srcRect/>
          <a:stretch>
            <a:fillRect/>
          </a:stretch>
        </p:blipFill>
        <p:spPr bwMode="auto">
          <a:xfrm>
            <a:off x="15515492" y="4360985"/>
            <a:ext cx="1992923" cy="1359877"/>
          </a:xfrm>
          <a:prstGeom prst="rect">
            <a:avLst/>
          </a:prstGeom>
          <a:noFill/>
          <a:ln w="9525">
            <a:noFill/>
            <a:miter lim="800000"/>
            <a:headEnd/>
            <a:tailEnd/>
          </a:ln>
        </p:spPr>
      </p:pic>
      <p:pic>
        <p:nvPicPr>
          <p:cNvPr id="12" name="Obraz 11" descr="https://wposzukiwaniu.pl/wp-content/uploads/2022/04/cytaty-do-zdjec.jpg"/>
          <p:cNvPicPr/>
          <p:nvPr/>
        </p:nvPicPr>
        <p:blipFill>
          <a:blip r:embed="rId9"/>
          <a:srcRect/>
          <a:stretch>
            <a:fillRect/>
          </a:stretch>
        </p:blipFill>
        <p:spPr bwMode="auto">
          <a:xfrm>
            <a:off x="601785" y="7110046"/>
            <a:ext cx="2344615" cy="1526818"/>
          </a:xfrm>
          <a:prstGeom prst="rect">
            <a:avLst/>
          </a:prstGeom>
          <a:noFill/>
          <a:ln w="9525">
            <a:noFill/>
            <a:miter lim="800000"/>
            <a:headEnd/>
            <a:tailEnd/>
          </a:ln>
        </p:spPr>
      </p:pic>
      <p:pic>
        <p:nvPicPr>
          <p:cNvPr id="13" name="Obraz 12" descr="979,452 Słońce Grafika Wektorowa, Clipartów i Ilustracji - 123RF"/>
          <p:cNvPicPr/>
          <p:nvPr/>
        </p:nvPicPr>
        <p:blipFill>
          <a:blip r:embed="rId10"/>
          <a:srcRect/>
          <a:stretch>
            <a:fillRect/>
          </a:stretch>
        </p:blipFill>
        <p:spPr bwMode="auto">
          <a:xfrm>
            <a:off x="3329354" y="6775939"/>
            <a:ext cx="1969476" cy="1914892"/>
          </a:xfrm>
          <a:prstGeom prst="rect">
            <a:avLst/>
          </a:prstGeom>
          <a:noFill/>
          <a:ln w="9525">
            <a:noFill/>
            <a:miter lim="800000"/>
            <a:headEnd/>
            <a:tailEnd/>
          </a:ln>
        </p:spPr>
      </p:pic>
      <p:pic>
        <p:nvPicPr>
          <p:cNvPr id="14" name="Obraz 13" descr="Komputer - Stockowe grafiki wektorowe i więcej obrazów Komputer - Komputer,  Dowcip rysunkowy, Klawiatura komputerowa - iStock"/>
          <p:cNvPicPr/>
          <p:nvPr/>
        </p:nvPicPr>
        <p:blipFill>
          <a:blip r:embed="rId11"/>
          <a:srcRect/>
          <a:stretch>
            <a:fillRect/>
          </a:stretch>
        </p:blipFill>
        <p:spPr bwMode="auto">
          <a:xfrm>
            <a:off x="5205047" y="6822830"/>
            <a:ext cx="2883876" cy="2039815"/>
          </a:xfrm>
          <a:prstGeom prst="rect">
            <a:avLst/>
          </a:prstGeom>
          <a:noFill/>
          <a:ln w="9525">
            <a:noFill/>
            <a:miter lim="800000"/>
            <a:headEnd/>
            <a:tailEnd/>
          </a:ln>
        </p:spPr>
      </p:pic>
      <p:pic>
        <p:nvPicPr>
          <p:cNvPr id="15" name="Obraz 14" descr="Rower - Stockowe grafiki wektorowe i więcej obrazów Dowcip rysunkowy -  Dowcip rysunkowy, Grafika wektorowa, Ilustracja - iStock"/>
          <p:cNvPicPr/>
          <p:nvPr/>
        </p:nvPicPr>
        <p:blipFill>
          <a:blip r:embed="rId12"/>
          <a:srcRect/>
          <a:stretch>
            <a:fillRect/>
          </a:stretch>
        </p:blipFill>
        <p:spPr bwMode="auto">
          <a:xfrm>
            <a:off x="8337060" y="6981092"/>
            <a:ext cx="2461848" cy="1664675"/>
          </a:xfrm>
          <a:prstGeom prst="rect">
            <a:avLst/>
          </a:prstGeom>
          <a:noFill/>
          <a:ln w="9525">
            <a:noFill/>
            <a:miter lim="800000"/>
            <a:headEnd/>
            <a:tailEnd/>
          </a:ln>
        </p:spPr>
      </p:pic>
      <p:pic>
        <p:nvPicPr>
          <p:cNvPr id="16" name="Obraz 15" descr="Fototapeta Symbol drzwi wejściowe, ilustracja logo. Pixel idealna grafika  na wymiar • podwoić, drzwi, szkło • REDRO.pl"/>
          <p:cNvPicPr/>
          <p:nvPr/>
        </p:nvPicPr>
        <p:blipFill>
          <a:blip r:embed="rId13"/>
          <a:srcRect/>
          <a:stretch>
            <a:fillRect/>
          </a:stretch>
        </p:blipFill>
        <p:spPr bwMode="auto">
          <a:xfrm>
            <a:off x="10832122" y="5931876"/>
            <a:ext cx="2883877" cy="3634153"/>
          </a:xfrm>
          <a:prstGeom prst="rect">
            <a:avLst/>
          </a:prstGeom>
          <a:noFill/>
          <a:ln w="9525">
            <a:noFill/>
            <a:miter lim="800000"/>
            <a:headEnd/>
            <a:tailEnd/>
          </a:ln>
        </p:spPr>
      </p:pic>
      <p:pic>
        <p:nvPicPr>
          <p:cNvPr id="17" name="Obraz 16" descr="Darmowa grafika wektorowa Okrągłe okulary"/>
          <p:cNvPicPr/>
          <p:nvPr/>
        </p:nvPicPr>
        <p:blipFill>
          <a:blip r:embed="rId14"/>
          <a:srcRect/>
          <a:stretch>
            <a:fillRect/>
          </a:stretch>
        </p:blipFill>
        <p:spPr bwMode="auto">
          <a:xfrm>
            <a:off x="13997353" y="7323991"/>
            <a:ext cx="2907323" cy="1397977"/>
          </a:xfrm>
          <a:prstGeom prst="rect">
            <a:avLst/>
          </a:prstGeom>
          <a:noFill/>
          <a:ln w="9525">
            <a:noFill/>
            <a:miter lim="800000"/>
            <a:headEnd/>
            <a:tailEnd/>
          </a:ln>
        </p:spPr>
      </p:pic>
      <p:pic>
        <p:nvPicPr>
          <p:cNvPr id="11266" name="Picture 2" descr="https://slodkahania.pl/wp-content/uploads/2018/04/stolik-mini.png"/>
          <p:cNvPicPr>
            <a:picLocks noChangeAspect="1" noChangeArrowheads="1"/>
          </p:cNvPicPr>
          <p:nvPr/>
        </p:nvPicPr>
        <p:blipFill>
          <a:blip r:embed="rId15"/>
          <a:srcRect/>
          <a:stretch>
            <a:fillRect/>
          </a:stretch>
        </p:blipFill>
        <p:spPr bwMode="auto">
          <a:xfrm>
            <a:off x="501650" y="3670300"/>
            <a:ext cx="2952750" cy="1968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313" y="2110154"/>
            <a:ext cx="16862302" cy="7643446"/>
          </a:xfrm>
        </p:spPr>
        <p:txBody>
          <a:bodyPr>
            <a:normAutofit/>
          </a:bodyPr>
          <a:lstStyle/>
          <a:p>
            <a:r>
              <a:rPr lang="pl-PL" sz="5400" dirty="0" smtClean="0"/>
              <a:t>dziecko, artysta, kobieta, mężczyzna, żołnierz, nauczyciel, policjant, uczeń, sportowiec, dziewczyna i chłopak, starzec</a:t>
            </a:r>
            <a:endParaRPr lang="pl-PL" sz="5400" dirty="0"/>
          </a:p>
        </p:txBody>
      </p:sp>
      <p:sp>
        <p:nvSpPr>
          <p:cNvPr id="3" name="Symbol zastępczy tekstu 2"/>
          <p:cNvSpPr>
            <a:spLocks noGrp="1"/>
          </p:cNvSpPr>
          <p:nvPr>
            <p:ph type="body" idx="1"/>
          </p:nvPr>
        </p:nvSpPr>
        <p:spPr>
          <a:xfrm>
            <a:off x="722312" y="492370"/>
            <a:ext cx="17002979" cy="1336430"/>
          </a:xfrm>
        </p:spPr>
        <p:txBody>
          <a:bodyPr>
            <a:normAutofit/>
          </a:bodyPr>
          <a:lstStyle/>
          <a:p>
            <a:pPr algn="ctr"/>
            <a:r>
              <a:rPr lang="pl-PL" sz="7200" b="1" u="sng" dirty="0" smtClean="0">
                <a:solidFill>
                  <a:schemeClr val="tx1"/>
                </a:solidFill>
                <a:effectLst>
                  <a:outerShdw blurRad="38100" dist="38100" dir="2700000" algn="tl">
                    <a:srgbClr val="000000">
                      <a:alpha val="43137"/>
                    </a:srgbClr>
                  </a:outerShdw>
                </a:effectLst>
              </a:rPr>
              <a:t>Kto to jest?</a:t>
            </a:r>
            <a:endParaRPr lang="pl-PL" sz="7200" b="1" u="sng" dirty="0">
              <a:solidFill>
                <a:schemeClr val="tx1"/>
              </a:solidFill>
              <a:effectLst>
                <a:outerShdw blurRad="38100" dist="38100" dir="2700000" algn="tl">
                  <a:srgbClr val="000000">
                    <a:alpha val="43137"/>
                  </a:srgbClr>
                </a:outerShdw>
              </a:effectLst>
            </a:endParaRPr>
          </a:p>
        </p:txBody>
      </p:sp>
      <p:pic>
        <p:nvPicPr>
          <p:cNvPr id="4" name="Obraz 3" descr="Piotr Hipolit Krasnodębski, Portret starca, 1901"/>
          <p:cNvPicPr/>
          <p:nvPr/>
        </p:nvPicPr>
        <p:blipFill>
          <a:blip r:embed="rId2"/>
          <a:srcRect/>
          <a:stretch>
            <a:fillRect/>
          </a:stretch>
        </p:blipFill>
        <p:spPr bwMode="auto">
          <a:xfrm>
            <a:off x="0" y="4036035"/>
            <a:ext cx="3567223" cy="2124442"/>
          </a:xfrm>
          <a:prstGeom prst="rect">
            <a:avLst/>
          </a:prstGeom>
          <a:noFill/>
          <a:ln w="9525">
            <a:noFill/>
            <a:miter lim="800000"/>
            <a:headEnd/>
            <a:tailEnd/>
          </a:ln>
        </p:spPr>
      </p:pic>
      <p:pic>
        <p:nvPicPr>
          <p:cNvPr id="5" name="Obraz 4" descr="Dziecko Dzieciaka Projekt Dziecięca Ikona Odosobniony Wizerunek Gdy  Dekoracyjna Tło Grafika Stylizował Wektorowe Zawijas Fala Ilustracja Wektor  - Ilustracja złożonej z rozochocony, niemowlak: 73110213"/>
          <p:cNvPicPr/>
          <p:nvPr/>
        </p:nvPicPr>
        <p:blipFill>
          <a:blip r:embed="rId3"/>
          <a:srcRect/>
          <a:stretch>
            <a:fillRect/>
          </a:stretch>
        </p:blipFill>
        <p:spPr bwMode="auto">
          <a:xfrm>
            <a:off x="2672863" y="4173415"/>
            <a:ext cx="2368060" cy="2180493"/>
          </a:xfrm>
          <a:prstGeom prst="rect">
            <a:avLst/>
          </a:prstGeom>
          <a:noFill/>
          <a:ln w="9525">
            <a:noFill/>
            <a:miter lim="800000"/>
            <a:headEnd/>
            <a:tailEnd/>
          </a:ln>
        </p:spPr>
      </p:pic>
      <p:pic>
        <p:nvPicPr>
          <p:cNvPr id="7" name="Obraz 6" descr="Sportowiec Atletyczny Ciało - Darmowa grafika wektorowa na Pixabay"/>
          <p:cNvPicPr/>
          <p:nvPr/>
        </p:nvPicPr>
        <p:blipFill>
          <a:blip r:embed="rId4"/>
          <a:srcRect/>
          <a:stretch>
            <a:fillRect/>
          </a:stretch>
        </p:blipFill>
        <p:spPr bwMode="auto">
          <a:xfrm>
            <a:off x="8004907" y="6834553"/>
            <a:ext cx="2274277" cy="2625969"/>
          </a:xfrm>
          <a:prstGeom prst="rect">
            <a:avLst/>
          </a:prstGeom>
          <a:noFill/>
          <a:ln w="9525">
            <a:noFill/>
            <a:miter lim="800000"/>
            <a:headEnd/>
            <a:tailEnd/>
          </a:ln>
        </p:spPr>
      </p:pic>
      <p:pic>
        <p:nvPicPr>
          <p:cNvPr id="9" name="Obraz 8" descr="Żołnierz Grafika Wektorowa | FreeImages"/>
          <p:cNvPicPr/>
          <p:nvPr/>
        </p:nvPicPr>
        <p:blipFill>
          <a:blip r:embed="rId5"/>
          <a:srcRect/>
          <a:stretch>
            <a:fillRect/>
          </a:stretch>
        </p:blipFill>
        <p:spPr bwMode="auto">
          <a:xfrm>
            <a:off x="13634137" y="4085494"/>
            <a:ext cx="1699648" cy="2485291"/>
          </a:xfrm>
          <a:prstGeom prst="rect">
            <a:avLst/>
          </a:prstGeom>
          <a:noFill/>
          <a:ln w="9525">
            <a:noFill/>
            <a:miter lim="800000"/>
            <a:headEnd/>
            <a:tailEnd/>
          </a:ln>
        </p:spPr>
      </p:pic>
      <p:pic>
        <p:nvPicPr>
          <p:cNvPr id="10" name="Obraz 9" descr="171,832 Policja Grafika Wektorowa, Clipartów i Ilustracji - 123RF"/>
          <p:cNvPicPr/>
          <p:nvPr/>
        </p:nvPicPr>
        <p:blipFill>
          <a:blip r:embed="rId6"/>
          <a:srcRect/>
          <a:stretch>
            <a:fillRect/>
          </a:stretch>
        </p:blipFill>
        <p:spPr bwMode="auto">
          <a:xfrm>
            <a:off x="15443200" y="3774831"/>
            <a:ext cx="2844800" cy="3282461"/>
          </a:xfrm>
          <a:prstGeom prst="rect">
            <a:avLst/>
          </a:prstGeom>
          <a:noFill/>
          <a:ln w="9525">
            <a:noFill/>
            <a:miter lim="800000"/>
            <a:headEnd/>
            <a:tailEnd/>
          </a:ln>
        </p:spPr>
      </p:pic>
      <p:pic>
        <p:nvPicPr>
          <p:cNvPr id="11" name="Obraz 10" descr="45,112 Nauczyciel Lekcji Grafika Wektorowa, Clipartów i Ilustracji - 123RF"/>
          <p:cNvPicPr/>
          <p:nvPr/>
        </p:nvPicPr>
        <p:blipFill>
          <a:blip r:embed="rId7"/>
          <a:srcRect/>
          <a:stretch>
            <a:fillRect/>
          </a:stretch>
        </p:blipFill>
        <p:spPr bwMode="auto">
          <a:xfrm>
            <a:off x="1040422" y="6916615"/>
            <a:ext cx="2499947" cy="2649416"/>
          </a:xfrm>
          <a:prstGeom prst="rect">
            <a:avLst/>
          </a:prstGeom>
          <a:noFill/>
          <a:ln w="9525">
            <a:noFill/>
            <a:miter lim="800000"/>
            <a:headEnd/>
            <a:tailEnd/>
          </a:ln>
        </p:spPr>
      </p:pic>
      <p:pic>
        <p:nvPicPr>
          <p:cNvPr id="12" name="Obraz 11" descr="3,042,725 Kobieta Grafika Wektorowa, Clipartów i Ilustracji - 123RF"/>
          <p:cNvPicPr/>
          <p:nvPr/>
        </p:nvPicPr>
        <p:blipFill>
          <a:blip r:embed="rId8"/>
          <a:srcRect/>
          <a:stretch>
            <a:fillRect/>
          </a:stretch>
        </p:blipFill>
        <p:spPr bwMode="auto">
          <a:xfrm>
            <a:off x="4745894" y="7137400"/>
            <a:ext cx="1954860" cy="2037251"/>
          </a:xfrm>
          <a:prstGeom prst="rect">
            <a:avLst/>
          </a:prstGeom>
          <a:noFill/>
          <a:ln w="9525">
            <a:noFill/>
            <a:miter lim="800000"/>
            <a:headEnd/>
            <a:tailEnd/>
          </a:ln>
        </p:spPr>
      </p:pic>
      <p:pic>
        <p:nvPicPr>
          <p:cNvPr id="14" name="Obraz 13" descr="Wesoły Artysta Malarstwo Obraz - Stockowe grafiki wektorowe i więcej  obrazów Malarz - artysta - Malarz - artysta, Dowcip rysunkowy, Malować -  iStock"/>
          <p:cNvPicPr/>
          <p:nvPr/>
        </p:nvPicPr>
        <p:blipFill>
          <a:blip r:embed="rId9"/>
          <a:srcRect/>
          <a:stretch>
            <a:fillRect/>
          </a:stretch>
        </p:blipFill>
        <p:spPr bwMode="auto">
          <a:xfrm>
            <a:off x="11691815" y="7047523"/>
            <a:ext cx="2322789" cy="2281605"/>
          </a:xfrm>
          <a:prstGeom prst="rect">
            <a:avLst/>
          </a:prstGeom>
          <a:noFill/>
          <a:ln w="9525">
            <a:noFill/>
            <a:miter lim="800000"/>
            <a:headEnd/>
            <a:tailEnd/>
          </a:ln>
        </p:spPr>
      </p:pic>
      <p:pic>
        <p:nvPicPr>
          <p:cNvPr id="10242" name="Picture 2" descr="Ikony komputerowe, brodaty mężczyzna, grafika, policzek png | PNGEgg"/>
          <p:cNvPicPr>
            <a:picLocks noChangeAspect="1" noChangeArrowheads="1"/>
          </p:cNvPicPr>
          <p:nvPr/>
        </p:nvPicPr>
        <p:blipFill>
          <a:blip r:embed="rId10"/>
          <a:srcRect/>
          <a:stretch>
            <a:fillRect/>
          </a:stretch>
        </p:blipFill>
        <p:spPr bwMode="auto">
          <a:xfrm>
            <a:off x="7569200" y="4495800"/>
            <a:ext cx="2311400" cy="1879600"/>
          </a:xfrm>
          <a:prstGeom prst="rect">
            <a:avLst/>
          </a:prstGeom>
          <a:noFill/>
        </p:spPr>
      </p:pic>
      <p:sp>
        <p:nvSpPr>
          <p:cNvPr id="10244" name="AutoShape 4" descr="538,923 Chłopiec I Dziewczynka Grafika Wektorowa, Clipartów i Ilustracji -  123R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246" name="Picture 6" descr="538,923 Chłopiec I Dziewczynka Grafika Wektorowa, Clipartów i Ilustracji -  123RF"/>
          <p:cNvPicPr>
            <a:picLocks noChangeAspect="1" noChangeArrowheads="1"/>
          </p:cNvPicPr>
          <p:nvPr/>
        </p:nvPicPr>
        <p:blipFill>
          <a:blip r:embed="rId11"/>
          <a:srcRect/>
          <a:stretch>
            <a:fillRect/>
          </a:stretch>
        </p:blipFill>
        <p:spPr bwMode="auto">
          <a:xfrm>
            <a:off x="10744200" y="4394948"/>
            <a:ext cx="2006600" cy="2085381"/>
          </a:xfrm>
          <a:prstGeom prst="rect">
            <a:avLst/>
          </a:prstGeom>
          <a:noFill/>
        </p:spPr>
      </p:pic>
      <p:sp>
        <p:nvSpPr>
          <p:cNvPr id="10248" name="AutoShape 8" descr="Obrazy: Uczen | Darmowe wektory, zdjęcia stockowe i PS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50" name="AutoShape 10" descr="Obrazy: Uczen | Darmowe wektory, zdjęcia stockowe i PS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252" name="Picture 12" descr="Obrazy: Uczen | Darmowe wektory, zdjęcia stockowe i PSD"/>
          <p:cNvPicPr>
            <a:picLocks noChangeAspect="1" noChangeArrowheads="1"/>
          </p:cNvPicPr>
          <p:nvPr/>
        </p:nvPicPr>
        <p:blipFill>
          <a:blip r:embed="rId12"/>
          <a:srcRect/>
          <a:stretch>
            <a:fillRect/>
          </a:stretch>
        </p:blipFill>
        <p:spPr bwMode="auto">
          <a:xfrm>
            <a:off x="5207000" y="3984148"/>
            <a:ext cx="1511960" cy="28992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313" y="2133600"/>
            <a:ext cx="17120210" cy="8030815"/>
          </a:xfrm>
        </p:spPr>
        <p:txBody>
          <a:bodyPr>
            <a:normAutofit fontScale="90000"/>
          </a:bodyPr>
          <a:lstStyle/>
          <a:p>
            <a:pPr algn="ctr"/>
            <a:r>
              <a:rPr lang="pl-PL" sz="5400" u="sng" dirty="0" smtClean="0"/>
              <a:t>rodzaj męski</a:t>
            </a:r>
            <a:r>
              <a:rPr lang="pl-PL" sz="5400" dirty="0" smtClean="0"/>
              <a:t/>
            </a:r>
            <a:br>
              <a:rPr lang="pl-PL" sz="5400" dirty="0" smtClean="0"/>
            </a:br>
            <a:r>
              <a:rPr lang="pl-PL" sz="5400" dirty="0" smtClean="0"/>
              <a:t>- zakończone na </a:t>
            </a:r>
            <a:r>
              <a:rPr lang="pl-PL" sz="5400" dirty="0" smtClean="0">
                <a:solidFill>
                  <a:srgbClr val="FF0000"/>
                </a:solidFill>
              </a:rPr>
              <a:t>spółgłoski</a:t>
            </a:r>
            <a:r>
              <a:rPr lang="pl-PL" sz="5400" dirty="0" smtClean="0"/>
              <a:t>: pa</a:t>
            </a:r>
            <a:r>
              <a:rPr lang="pl-PL" sz="5400" u="sng" dirty="0" smtClean="0">
                <a:solidFill>
                  <a:srgbClr val="FF0000"/>
                </a:solidFill>
              </a:rPr>
              <a:t>n</a:t>
            </a:r>
            <a:r>
              <a:rPr lang="pl-PL" sz="5400" dirty="0" smtClean="0">
                <a:solidFill>
                  <a:srgbClr val="FF0000"/>
                </a:solidFill>
              </a:rPr>
              <a:t>, </a:t>
            </a:r>
            <a:r>
              <a:rPr lang="pl-PL" sz="5400" dirty="0" smtClean="0">
                <a:solidFill>
                  <a:schemeClr val="tx1"/>
                </a:solidFill>
              </a:rPr>
              <a:t>do</a:t>
            </a:r>
            <a:r>
              <a:rPr lang="pl-PL" sz="5400" u="sng" dirty="0" smtClean="0">
                <a:solidFill>
                  <a:srgbClr val="FF0000"/>
                </a:solidFill>
              </a:rPr>
              <a:t>m</a:t>
            </a:r>
            <a:r>
              <a:rPr lang="pl-PL" sz="5400" dirty="0" smtClean="0">
                <a:solidFill>
                  <a:srgbClr val="FF0000"/>
                </a:solidFill>
              </a:rPr>
              <a:t/>
            </a:r>
            <a:br>
              <a:rPr lang="pl-PL" sz="5400" dirty="0" smtClean="0">
                <a:solidFill>
                  <a:srgbClr val="FF0000"/>
                </a:solidFill>
              </a:rPr>
            </a:br>
            <a:r>
              <a:rPr lang="pl-PL" sz="5400" dirty="0" smtClean="0">
                <a:solidFill>
                  <a:schemeClr val="tx1"/>
                </a:solidFill>
              </a:rPr>
              <a:t>- rzadziej –</a:t>
            </a:r>
            <a:r>
              <a:rPr lang="pl-PL" sz="5400" dirty="0" smtClean="0">
                <a:solidFill>
                  <a:srgbClr val="FF0000"/>
                </a:solidFill>
              </a:rPr>
              <a:t>a</a:t>
            </a:r>
            <a:r>
              <a:rPr lang="pl-PL" sz="5400" dirty="0" smtClean="0">
                <a:solidFill>
                  <a:schemeClr val="tx1"/>
                </a:solidFill>
              </a:rPr>
              <a:t>: poet</a:t>
            </a:r>
            <a:r>
              <a:rPr lang="pl-PL" sz="5400" u="sng" dirty="0" smtClean="0">
                <a:solidFill>
                  <a:srgbClr val="FF0000"/>
                </a:solidFill>
              </a:rPr>
              <a:t>a</a:t>
            </a:r>
            <a:r>
              <a:rPr lang="pl-PL" sz="5400" dirty="0" smtClean="0">
                <a:solidFill>
                  <a:srgbClr val="FF0000"/>
                </a:solidFill>
              </a:rPr>
              <a:t/>
            </a:r>
            <a:br>
              <a:rPr lang="pl-PL" sz="5400" dirty="0" smtClean="0">
                <a:solidFill>
                  <a:srgbClr val="FF0000"/>
                </a:solidFill>
              </a:rPr>
            </a:br>
            <a:r>
              <a:rPr lang="pl-PL" sz="5400" u="sng" dirty="0" smtClean="0">
                <a:solidFill>
                  <a:schemeClr val="tx1"/>
                </a:solidFill>
              </a:rPr>
              <a:t>rodzaj żeński:</a:t>
            </a:r>
            <a:br>
              <a:rPr lang="pl-PL" sz="5400" u="sng" dirty="0" smtClean="0">
                <a:solidFill>
                  <a:schemeClr val="tx1"/>
                </a:solidFill>
              </a:rPr>
            </a:br>
            <a:r>
              <a:rPr lang="pl-PL" sz="5400" dirty="0" smtClean="0">
                <a:solidFill>
                  <a:schemeClr val="tx1"/>
                </a:solidFill>
              </a:rPr>
              <a:t>- zakończone na samogłoski: kobiet</a:t>
            </a:r>
            <a:r>
              <a:rPr lang="pl-PL" sz="5400" u="sng" dirty="0" smtClean="0">
                <a:solidFill>
                  <a:srgbClr val="FF0000"/>
                </a:solidFill>
              </a:rPr>
              <a:t>a</a:t>
            </a:r>
            <a:r>
              <a:rPr lang="pl-PL" sz="5400" dirty="0" smtClean="0">
                <a:solidFill>
                  <a:schemeClr val="tx1"/>
                </a:solidFill>
              </a:rPr>
              <a:t>, pan</a:t>
            </a:r>
            <a:r>
              <a:rPr lang="pl-PL" sz="5400" u="sng" dirty="0" smtClean="0">
                <a:solidFill>
                  <a:srgbClr val="FF0000"/>
                </a:solidFill>
              </a:rPr>
              <a:t>i</a:t>
            </a:r>
            <a:r>
              <a:rPr lang="pl-PL" sz="5400" dirty="0" smtClean="0">
                <a:solidFill>
                  <a:srgbClr val="FF0000"/>
                </a:solidFill>
              </a:rPr>
              <a:t/>
            </a:r>
            <a:br>
              <a:rPr lang="pl-PL" sz="5400" dirty="0" smtClean="0">
                <a:solidFill>
                  <a:srgbClr val="FF0000"/>
                </a:solidFill>
              </a:rPr>
            </a:br>
            <a:r>
              <a:rPr lang="pl-PL" sz="5400" u="sng" dirty="0" smtClean="0">
                <a:solidFill>
                  <a:schemeClr val="tx1"/>
                </a:solidFill>
              </a:rPr>
              <a:t>rodzaj nijaki:</a:t>
            </a:r>
            <a:br>
              <a:rPr lang="pl-PL" sz="5400" u="sng" dirty="0" smtClean="0">
                <a:solidFill>
                  <a:schemeClr val="tx1"/>
                </a:solidFill>
              </a:rPr>
            </a:br>
            <a:r>
              <a:rPr lang="pl-PL" sz="5400" dirty="0" smtClean="0">
                <a:solidFill>
                  <a:schemeClr val="tx1"/>
                </a:solidFill>
              </a:rPr>
              <a:t>- zakończone na –</a:t>
            </a:r>
            <a:r>
              <a:rPr lang="pl-PL" sz="5400" dirty="0" smtClean="0">
                <a:solidFill>
                  <a:srgbClr val="FF0000"/>
                </a:solidFill>
              </a:rPr>
              <a:t>o</a:t>
            </a:r>
            <a:r>
              <a:rPr lang="pl-PL" sz="5400" dirty="0" smtClean="0">
                <a:solidFill>
                  <a:schemeClr val="tx1"/>
                </a:solidFill>
              </a:rPr>
              <a:t>: dzieck</a:t>
            </a:r>
            <a:r>
              <a:rPr lang="pl-PL" sz="5400" u="sng" dirty="0" smtClean="0">
                <a:solidFill>
                  <a:srgbClr val="FF0000"/>
                </a:solidFill>
              </a:rPr>
              <a:t>o</a:t>
            </a:r>
            <a:r>
              <a:rPr lang="pl-PL" sz="5400" dirty="0" smtClean="0">
                <a:solidFill>
                  <a:schemeClr val="tx1"/>
                </a:solidFill>
              </a:rPr>
              <a:t/>
            </a:r>
            <a:br>
              <a:rPr lang="pl-PL" sz="5400" dirty="0" smtClean="0">
                <a:solidFill>
                  <a:schemeClr val="tx1"/>
                </a:solidFill>
              </a:rPr>
            </a:br>
            <a:r>
              <a:rPr lang="pl-PL" sz="5400" dirty="0" smtClean="0">
                <a:solidFill>
                  <a:schemeClr val="tx1"/>
                </a:solidFill>
              </a:rPr>
              <a:t>	-</a:t>
            </a:r>
            <a:r>
              <a:rPr lang="pl-PL" sz="5400" dirty="0" smtClean="0">
                <a:solidFill>
                  <a:srgbClr val="FF0000"/>
                </a:solidFill>
              </a:rPr>
              <a:t>e</a:t>
            </a:r>
            <a:r>
              <a:rPr lang="pl-PL" sz="5400" dirty="0" smtClean="0">
                <a:solidFill>
                  <a:schemeClr val="tx1"/>
                </a:solidFill>
              </a:rPr>
              <a:t>: słońc</a:t>
            </a:r>
            <a:r>
              <a:rPr lang="pl-PL" sz="5400" u="sng" dirty="0" smtClean="0">
                <a:solidFill>
                  <a:srgbClr val="FF0000"/>
                </a:solidFill>
              </a:rPr>
              <a:t>e</a:t>
            </a:r>
            <a:r>
              <a:rPr lang="pl-PL" sz="5400" dirty="0" smtClean="0">
                <a:solidFill>
                  <a:schemeClr val="tx1"/>
                </a:solidFill>
              </a:rPr>
              <a:t/>
            </a:r>
            <a:br>
              <a:rPr lang="pl-PL" sz="5400" dirty="0" smtClean="0">
                <a:solidFill>
                  <a:schemeClr val="tx1"/>
                </a:solidFill>
              </a:rPr>
            </a:br>
            <a:r>
              <a:rPr lang="pl-PL" sz="5400" dirty="0" smtClean="0">
                <a:solidFill>
                  <a:schemeClr val="tx1"/>
                </a:solidFill>
              </a:rPr>
              <a:t>-</a:t>
            </a:r>
            <a:r>
              <a:rPr lang="pl-PL" sz="5400" dirty="0" err="1" smtClean="0">
                <a:solidFill>
                  <a:srgbClr val="FF0000"/>
                </a:solidFill>
              </a:rPr>
              <a:t>um</a:t>
            </a:r>
            <a:r>
              <a:rPr lang="pl-PL" sz="5400" dirty="0" smtClean="0">
                <a:solidFill>
                  <a:schemeClr val="tx1"/>
                </a:solidFill>
              </a:rPr>
              <a:t>: muze</a:t>
            </a:r>
            <a:r>
              <a:rPr lang="pl-PL" sz="5400" u="sng" dirty="0" smtClean="0">
                <a:solidFill>
                  <a:srgbClr val="FF0000"/>
                </a:solidFill>
              </a:rPr>
              <a:t>um</a:t>
            </a:r>
            <a:r>
              <a:rPr lang="pl-PL" sz="5400" dirty="0" smtClean="0">
                <a:solidFill>
                  <a:srgbClr val="FF0000"/>
                </a:solidFill>
              </a:rPr>
              <a:t/>
            </a:r>
            <a:br>
              <a:rPr lang="pl-PL" sz="5400" dirty="0" smtClean="0">
                <a:solidFill>
                  <a:srgbClr val="FF0000"/>
                </a:solidFill>
              </a:rPr>
            </a:br>
            <a:r>
              <a:rPr lang="pl-PL" sz="5400" u="sng" dirty="0" smtClean="0">
                <a:solidFill>
                  <a:schemeClr val="tx1"/>
                </a:solidFill>
              </a:rPr>
              <a:t>Określ rodzaj rzeczowników z poprzednich slajdów</a:t>
            </a:r>
            <a:endParaRPr lang="pl-PL" sz="5400" u="sng" dirty="0">
              <a:solidFill>
                <a:schemeClr val="tx1"/>
              </a:solidFill>
            </a:endParaRPr>
          </a:p>
        </p:txBody>
      </p:sp>
      <p:sp>
        <p:nvSpPr>
          <p:cNvPr id="3" name="Symbol zastępczy tekstu 2"/>
          <p:cNvSpPr>
            <a:spLocks noGrp="1"/>
          </p:cNvSpPr>
          <p:nvPr>
            <p:ph type="body" idx="1"/>
          </p:nvPr>
        </p:nvSpPr>
        <p:spPr>
          <a:xfrm>
            <a:off x="909881" y="393059"/>
            <a:ext cx="16885749" cy="1341956"/>
          </a:xfrm>
        </p:spPr>
        <p:txBody>
          <a:bodyPr>
            <a:normAutofit/>
          </a:bodyPr>
          <a:lstStyle/>
          <a:p>
            <a:pPr algn="ctr"/>
            <a:r>
              <a:rPr lang="pl-PL" sz="7200" b="1" u="sng" dirty="0" smtClean="0">
                <a:solidFill>
                  <a:schemeClr val="tx1"/>
                </a:solidFill>
                <a:effectLst>
                  <a:outerShdw blurRad="38100" dist="38100" dir="2700000" algn="tl">
                    <a:srgbClr val="000000">
                      <a:alpha val="43137"/>
                    </a:srgbClr>
                  </a:outerShdw>
                </a:effectLst>
              </a:rPr>
              <a:t>Polskie rzeczowniki</a:t>
            </a:r>
            <a:endParaRPr lang="pl-PL" sz="7200" b="1" u="sng"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2989" y="2274278"/>
            <a:ext cx="16932641" cy="7596554"/>
          </a:xfrm>
        </p:spPr>
        <p:txBody>
          <a:bodyPr>
            <a:normAutofit/>
          </a:bodyPr>
          <a:lstStyle/>
          <a:p>
            <a:pPr algn="ctr"/>
            <a:r>
              <a:rPr lang="pl-PL" sz="5400" dirty="0" smtClean="0"/>
              <a:t>smutny, wesoły, ładna, wysportowany, młoda, stary, jasne, wysoki, chory, silny, słaby, pachnąca</a:t>
            </a:r>
            <a:br>
              <a:rPr lang="pl-PL" sz="5400" dirty="0" smtClean="0"/>
            </a:br>
            <a:endParaRPr lang="pl-PL" sz="5400" dirty="0"/>
          </a:p>
        </p:txBody>
      </p:sp>
      <p:sp>
        <p:nvSpPr>
          <p:cNvPr id="3" name="Symbol zastępczy tekstu 2"/>
          <p:cNvSpPr>
            <a:spLocks noGrp="1"/>
          </p:cNvSpPr>
          <p:nvPr>
            <p:ph type="body" idx="1"/>
          </p:nvPr>
        </p:nvSpPr>
        <p:spPr>
          <a:xfrm>
            <a:off x="722312" y="515816"/>
            <a:ext cx="16909195" cy="1664676"/>
          </a:xfrm>
        </p:spPr>
        <p:txBody>
          <a:bodyPr>
            <a:normAutofit/>
          </a:bodyPr>
          <a:lstStyle/>
          <a:p>
            <a:pPr algn="ctr"/>
            <a:r>
              <a:rPr lang="pl-PL" sz="7200" b="1" u="sng" dirty="0" smtClean="0">
                <a:solidFill>
                  <a:schemeClr val="tx1"/>
                </a:solidFill>
                <a:effectLst>
                  <a:outerShdw blurRad="38100" dist="38100" dir="2700000" algn="tl">
                    <a:srgbClr val="000000">
                      <a:alpha val="43137"/>
                    </a:srgbClr>
                  </a:outerShdw>
                </a:effectLst>
              </a:rPr>
              <a:t>Jaki/jaka on/ona jest?</a:t>
            </a:r>
            <a:endParaRPr lang="pl-PL" sz="7200" b="1" u="sng" dirty="0">
              <a:solidFill>
                <a:schemeClr val="tx1"/>
              </a:solidFill>
              <a:effectLst>
                <a:outerShdw blurRad="38100" dist="38100" dir="2700000" algn="tl">
                  <a:srgbClr val="000000">
                    <a:alpha val="43137"/>
                  </a:srgbClr>
                </a:outerShdw>
              </a:effectLst>
            </a:endParaRPr>
          </a:p>
        </p:txBody>
      </p:sp>
      <p:pic>
        <p:nvPicPr>
          <p:cNvPr id="4" name="Obraz 3" descr="Sad boy,Depressed boy looking lonely .Illustration of a sad child, helpless, bullying. - 88315164"/>
          <p:cNvPicPr/>
          <p:nvPr/>
        </p:nvPicPr>
        <p:blipFill>
          <a:blip r:embed="rId2"/>
          <a:srcRect/>
          <a:stretch>
            <a:fillRect/>
          </a:stretch>
        </p:blipFill>
        <p:spPr bwMode="auto">
          <a:xfrm>
            <a:off x="9472245" y="4097949"/>
            <a:ext cx="2250831" cy="2091837"/>
          </a:xfrm>
          <a:prstGeom prst="rect">
            <a:avLst/>
          </a:prstGeom>
          <a:noFill/>
          <a:ln w="9525">
            <a:noFill/>
            <a:miter lim="800000"/>
            <a:headEnd/>
            <a:tailEnd/>
          </a:ln>
        </p:spPr>
      </p:pic>
      <p:pic>
        <p:nvPicPr>
          <p:cNvPr id="5" name="Obraz 4" descr="Wesoły Skaczący Awatar Człowieka - Stockowe grafiki wektorowe i więcej  obrazów Aktywny tryb życia - Aktywny tryb życia, Dorosły, Dowcip rysunkowy  - iStock"/>
          <p:cNvPicPr/>
          <p:nvPr/>
        </p:nvPicPr>
        <p:blipFill>
          <a:blip r:embed="rId3"/>
          <a:srcRect/>
          <a:stretch>
            <a:fillRect/>
          </a:stretch>
        </p:blipFill>
        <p:spPr bwMode="auto">
          <a:xfrm>
            <a:off x="11441723" y="4126523"/>
            <a:ext cx="2977662" cy="2743200"/>
          </a:xfrm>
          <a:prstGeom prst="rect">
            <a:avLst/>
          </a:prstGeom>
          <a:noFill/>
          <a:ln w="9525">
            <a:noFill/>
            <a:miter lim="800000"/>
            <a:headEnd/>
            <a:tailEnd/>
          </a:ln>
        </p:spPr>
      </p:pic>
      <p:pic>
        <p:nvPicPr>
          <p:cNvPr id="6" name="Obraz 5" descr="Ładna Dziewczyna Portret Śliczna - Darmowa grafika wektorowa na Pixabay"/>
          <p:cNvPicPr/>
          <p:nvPr/>
        </p:nvPicPr>
        <p:blipFill>
          <a:blip r:embed="rId4"/>
          <a:srcRect/>
          <a:stretch>
            <a:fillRect/>
          </a:stretch>
        </p:blipFill>
        <p:spPr bwMode="auto">
          <a:xfrm>
            <a:off x="3751385" y="3845169"/>
            <a:ext cx="2382860" cy="2340951"/>
          </a:xfrm>
          <a:prstGeom prst="rect">
            <a:avLst/>
          </a:prstGeom>
          <a:noFill/>
          <a:ln w="9525">
            <a:noFill/>
            <a:miter lim="800000"/>
            <a:headEnd/>
            <a:tailEnd/>
          </a:ln>
        </p:spPr>
      </p:pic>
      <p:pic>
        <p:nvPicPr>
          <p:cNvPr id="7" name="Obraz 6" descr="Chory człowiek - Grafika wektorowa royalty-free (Alergia)"/>
          <p:cNvPicPr/>
          <p:nvPr/>
        </p:nvPicPr>
        <p:blipFill>
          <a:blip r:embed="rId5"/>
          <a:srcRect/>
          <a:stretch>
            <a:fillRect/>
          </a:stretch>
        </p:blipFill>
        <p:spPr bwMode="auto">
          <a:xfrm>
            <a:off x="609600" y="3985846"/>
            <a:ext cx="2602523" cy="2798518"/>
          </a:xfrm>
          <a:prstGeom prst="rect">
            <a:avLst/>
          </a:prstGeom>
          <a:noFill/>
          <a:ln w="9525">
            <a:noFill/>
            <a:miter lim="800000"/>
            <a:headEnd/>
            <a:tailEnd/>
          </a:ln>
        </p:spPr>
      </p:pic>
      <p:pic>
        <p:nvPicPr>
          <p:cNvPr id="8" name="Obraz 7" descr="45,538 Wyścig Sportowców Grafika Wektorowa, Clipartów i Ilustracji - 123RF"/>
          <p:cNvPicPr/>
          <p:nvPr/>
        </p:nvPicPr>
        <p:blipFill>
          <a:blip r:embed="rId6"/>
          <a:srcRect/>
          <a:stretch>
            <a:fillRect/>
          </a:stretch>
        </p:blipFill>
        <p:spPr bwMode="auto">
          <a:xfrm>
            <a:off x="6119448" y="4243754"/>
            <a:ext cx="2883876" cy="2719754"/>
          </a:xfrm>
          <a:prstGeom prst="rect">
            <a:avLst/>
          </a:prstGeom>
          <a:noFill/>
          <a:ln w="9525">
            <a:noFill/>
            <a:miter lim="800000"/>
            <a:headEnd/>
            <a:tailEnd/>
          </a:ln>
        </p:spPr>
      </p:pic>
      <p:pic>
        <p:nvPicPr>
          <p:cNvPr id="9" name="Obraz 8" descr="88,575 Wysportowany Mężczyzna Grafika Wektorowa, Clipartów i Ilustracji -  123RF"/>
          <p:cNvPicPr/>
          <p:nvPr/>
        </p:nvPicPr>
        <p:blipFill>
          <a:blip r:embed="rId7"/>
          <a:srcRect/>
          <a:stretch>
            <a:fillRect/>
          </a:stretch>
        </p:blipFill>
        <p:spPr bwMode="auto">
          <a:xfrm>
            <a:off x="492370" y="6934201"/>
            <a:ext cx="2840648" cy="3352799"/>
          </a:xfrm>
          <a:prstGeom prst="rect">
            <a:avLst/>
          </a:prstGeom>
          <a:noFill/>
          <a:ln w="9525">
            <a:noFill/>
            <a:miter lim="800000"/>
            <a:headEnd/>
            <a:tailEnd/>
          </a:ln>
        </p:spPr>
      </p:pic>
      <p:pic>
        <p:nvPicPr>
          <p:cNvPr id="10" name="Obraz 9" descr="Panna Młoda Ślub Kobieta - Darmowa grafika wektorowa na Pixabay"/>
          <p:cNvPicPr/>
          <p:nvPr/>
        </p:nvPicPr>
        <p:blipFill>
          <a:blip r:embed="rId8"/>
          <a:srcRect/>
          <a:stretch>
            <a:fillRect/>
          </a:stretch>
        </p:blipFill>
        <p:spPr bwMode="auto">
          <a:xfrm>
            <a:off x="3868616" y="7479323"/>
            <a:ext cx="1772016" cy="2099923"/>
          </a:xfrm>
          <a:prstGeom prst="rect">
            <a:avLst/>
          </a:prstGeom>
          <a:noFill/>
          <a:ln w="9525">
            <a:noFill/>
            <a:miter lim="800000"/>
            <a:headEnd/>
            <a:tailEnd/>
          </a:ln>
        </p:spPr>
      </p:pic>
      <p:pic>
        <p:nvPicPr>
          <p:cNvPr id="11" name="Obraz 10" descr="Słaba Vector Art Stock Images | Depositphotos"/>
          <p:cNvPicPr/>
          <p:nvPr/>
        </p:nvPicPr>
        <p:blipFill>
          <a:blip r:embed="rId9"/>
          <a:srcRect/>
          <a:stretch>
            <a:fillRect/>
          </a:stretch>
        </p:blipFill>
        <p:spPr bwMode="auto">
          <a:xfrm>
            <a:off x="6705600" y="7221416"/>
            <a:ext cx="1789235" cy="2484329"/>
          </a:xfrm>
          <a:prstGeom prst="rect">
            <a:avLst/>
          </a:prstGeom>
          <a:noFill/>
          <a:ln w="9525">
            <a:noFill/>
            <a:miter lim="800000"/>
            <a:headEnd/>
            <a:tailEnd/>
          </a:ln>
        </p:spPr>
      </p:pic>
      <p:pic>
        <p:nvPicPr>
          <p:cNvPr id="12" name="Obraz 11" descr="Czarny Wysoki Budynek, Grafika Ilustracji - Ilustracja złożonej z  ilustracje, architektury: 73235073"/>
          <p:cNvPicPr/>
          <p:nvPr/>
        </p:nvPicPr>
        <p:blipFill>
          <a:blip r:embed="rId10"/>
          <a:srcRect/>
          <a:stretch>
            <a:fillRect/>
          </a:stretch>
        </p:blipFill>
        <p:spPr bwMode="auto">
          <a:xfrm>
            <a:off x="8942875" y="6494584"/>
            <a:ext cx="2662971" cy="3259016"/>
          </a:xfrm>
          <a:prstGeom prst="rect">
            <a:avLst/>
          </a:prstGeom>
          <a:noFill/>
          <a:ln w="9525">
            <a:noFill/>
            <a:miter lim="800000"/>
            <a:headEnd/>
            <a:tailEnd/>
          </a:ln>
        </p:spPr>
      </p:pic>
      <p:pic>
        <p:nvPicPr>
          <p:cNvPr id="13" name="Obraz 12" descr="979,452 Słońce Grafika Wektorowa, Clipartów i Ilustracji - 123RF"/>
          <p:cNvPicPr/>
          <p:nvPr/>
        </p:nvPicPr>
        <p:blipFill>
          <a:blip r:embed="rId11"/>
          <a:srcRect/>
          <a:stretch>
            <a:fillRect/>
          </a:stretch>
        </p:blipFill>
        <p:spPr bwMode="auto">
          <a:xfrm>
            <a:off x="14841416" y="6986956"/>
            <a:ext cx="1969476" cy="1914892"/>
          </a:xfrm>
          <a:prstGeom prst="rect">
            <a:avLst/>
          </a:prstGeom>
          <a:noFill/>
          <a:ln w="9525">
            <a:noFill/>
            <a:miter lim="800000"/>
            <a:headEnd/>
            <a:tailEnd/>
          </a:ln>
        </p:spPr>
      </p:pic>
      <p:pic>
        <p:nvPicPr>
          <p:cNvPr id="14" name="Obraz 13" descr="Rozczarowany stary człowiek rysunek ręcznie rysowane obrazu. Fototapeta •  Fototapety crabby, rozczarowany, dziadek | myloview.pl"/>
          <p:cNvPicPr/>
          <p:nvPr/>
        </p:nvPicPr>
        <p:blipFill>
          <a:blip r:embed="rId12"/>
          <a:srcRect/>
          <a:stretch>
            <a:fillRect/>
          </a:stretch>
        </p:blipFill>
        <p:spPr bwMode="auto">
          <a:xfrm>
            <a:off x="12051323" y="7174524"/>
            <a:ext cx="1873494" cy="2398712"/>
          </a:xfrm>
          <a:prstGeom prst="rect">
            <a:avLst/>
          </a:prstGeom>
          <a:noFill/>
          <a:ln w="9525">
            <a:noFill/>
            <a:miter lim="800000"/>
            <a:headEnd/>
            <a:tailEnd/>
          </a:ln>
        </p:spPr>
      </p:pic>
      <p:pic>
        <p:nvPicPr>
          <p:cNvPr id="15" name="Obraz 14" descr="409,898 Róża Grafika Wektorowa, Clipartów i Ilustracji - 123RF"/>
          <p:cNvPicPr/>
          <p:nvPr/>
        </p:nvPicPr>
        <p:blipFill>
          <a:blip r:embed="rId13"/>
          <a:srcRect/>
          <a:stretch>
            <a:fillRect/>
          </a:stretch>
        </p:blipFill>
        <p:spPr bwMode="auto">
          <a:xfrm>
            <a:off x="15145482" y="4103077"/>
            <a:ext cx="1501286" cy="2344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8585" y="1641232"/>
            <a:ext cx="17420492" cy="8253046"/>
          </a:xfrm>
        </p:spPr>
        <p:txBody>
          <a:bodyPr>
            <a:noAutofit/>
          </a:bodyPr>
          <a:lstStyle/>
          <a:p>
            <a:pPr algn="ctr"/>
            <a:r>
              <a:rPr lang="pl-PL" sz="5400" u="sng" dirty="0" smtClean="0"/>
              <a:t>rodzaj męski</a:t>
            </a:r>
            <a:r>
              <a:rPr lang="pl-PL" sz="5400" dirty="0" smtClean="0"/>
              <a:t/>
            </a:r>
            <a:br>
              <a:rPr lang="pl-PL" sz="5400" dirty="0" smtClean="0"/>
            </a:br>
            <a:r>
              <a:rPr lang="pl-PL" sz="5400" dirty="0" smtClean="0"/>
              <a:t>- zakończone na </a:t>
            </a:r>
            <a:r>
              <a:rPr lang="pl-PL" sz="5400" dirty="0" smtClean="0">
                <a:solidFill>
                  <a:srgbClr val="FF0000"/>
                </a:solidFill>
              </a:rPr>
              <a:t>samogłoski</a:t>
            </a:r>
            <a:r>
              <a:rPr lang="pl-PL" sz="5400" dirty="0" smtClean="0"/>
              <a:t>: -</a:t>
            </a:r>
            <a:r>
              <a:rPr lang="pl-PL" sz="5400" dirty="0" smtClean="0">
                <a:solidFill>
                  <a:srgbClr val="FF0000"/>
                </a:solidFill>
              </a:rPr>
              <a:t>i</a:t>
            </a:r>
            <a:r>
              <a:rPr lang="pl-PL" sz="5400" dirty="0" smtClean="0">
                <a:solidFill>
                  <a:schemeClr val="tx1"/>
                </a:solidFill>
              </a:rPr>
              <a:t>:</a:t>
            </a:r>
            <a:r>
              <a:rPr lang="pl-PL" sz="5400" dirty="0" smtClean="0">
                <a:solidFill>
                  <a:srgbClr val="FF0000"/>
                </a:solidFill>
              </a:rPr>
              <a:t> </a:t>
            </a:r>
            <a:r>
              <a:rPr lang="pl-PL" sz="5400" dirty="0" smtClean="0">
                <a:solidFill>
                  <a:schemeClr val="tx1"/>
                </a:solidFill>
              </a:rPr>
              <a:t>wysok</a:t>
            </a:r>
            <a:r>
              <a:rPr lang="pl-PL" sz="5400" u="sng" dirty="0" smtClean="0">
                <a:solidFill>
                  <a:srgbClr val="FF0000"/>
                </a:solidFill>
              </a:rPr>
              <a:t>i</a:t>
            </a:r>
            <a:r>
              <a:rPr lang="pl-PL" sz="5400" dirty="0" smtClean="0">
                <a:solidFill>
                  <a:schemeClr val="tx1"/>
                </a:solidFill>
              </a:rPr>
              <a:t>,</a:t>
            </a:r>
            <a:r>
              <a:rPr lang="pl-PL" sz="5400" dirty="0" smtClean="0">
                <a:solidFill>
                  <a:srgbClr val="FF0000"/>
                </a:solidFill>
              </a:rPr>
              <a:t> </a:t>
            </a:r>
            <a:r>
              <a:rPr lang="pl-PL" sz="5400" dirty="0" smtClean="0">
                <a:solidFill>
                  <a:schemeClr val="tx1"/>
                </a:solidFill>
              </a:rPr>
              <a:t>-</a:t>
            </a:r>
            <a:r>
              <a:rPr lang="pl-PL" sz="5400" dirty="0" smtClean="0">
                <a:solidFill>
                  <a:srgbClr val="FF0000"/>
                </a:solidFill>
              </a:rPr>
              <a:t>y</a:t>
            </a:r>
            <a:r>
              <a:rPr lang="pl-PL" sz="5400" dirty="0" smtClean="0">
                <a:solidFill>
                  <a:schemeClr val="tx1"/>
                </a:solidFill>
              </a:rPr>
              <a:t>: chor</a:t>
            </a:r>
            <a:r>
              <a:rPr lang="pl-PL" sz="5400" u="sng" dirty="0" smtClean="0">
                <a:solidFill>
                  <a:srgbClr val="FF0000"/>
                </a:solidFill>
              </a:rPr>
              <a:t>y</a:t>
            </a:r>
            <a:r>
              <a:rPr lang="pl-PL" sz="5400" dirty="0" smtClean="0">
                <a:solidFill>
                  <a:srgbClr val="FF0000"/>
                </a:solidFill>
              </a:rPr>
              <a:t/>
            </a:r>
            <a:br>
              <a:rPr lang="pl-PL" sz="5400" dirty="0" smtClean="0">
                <a:solidFill>
                  <a:srgbClr val="FF0000"/>
                </a:solidFill>
              </a:rPr>
            </a:br>
            <a:r>
              <a:rPr lang="pl-PL" sz="5400" u="sng" dirty="0" smtClean="0">
                <a:solidFill>
                  <a:schemeClr val="tx1"/>
                </a:solidFill>
              </a:rPr>
              <a:t>rodzaj żeński:</a:t>
            </a:r>
            <a:br>
              <a:rPr lang="pl-PL" sz="5400" u="sng" dirty="0" smtClean="0">
                <a:solidFill>
                  <a:schemeClr val="tx1"/>
                </a:solidFill>
              </a:rPr>
            </a:br>
            <a:r>
              <a:rPr lang="pl-PL" sz="5400" dirty="0" smtClean="0">
                <a:solidFill>
                  <a:schemeClr val="tx1"/>
                </a:solidFill>
              </a:rPr>
              <a:t>- zakończone na </a:t>
            </a:r>
            <a:r>
              <a:rPr lang="pl-PL" sz="5400" dirty="0" smtClean="0">
                <a:solidFill>
                  <a:srgbClr val="FF0000"/>
                </a:solidFill>
              </a:rPr>
              <a:t>samogłoskę</a:t>
            </a:r>
            <a:r>
              <a:rPr lang="pl-PL" sz="5400" dirty="0" smtClean="0">
                <a:solidFill>
                  <a:schemeClr val="tx1"/>
                </a:solidFill>
              </a:rPr>
              <a:t>: -</a:t>
            </a:r>
            <a:r>
              <a:rPr lang="pl-PL" sz="5400" dirty="0" smtClean="0">
                <a:solidFill>
                  <a:srgbClr val="FF0000"/>
                </a:solidFill>
              </a:rPr>
              <a:t>a</a:t>
            </a:r>
            <a:r>
              <a:rPr lang="pl-PL" sz="5400" dirty="0" smtClean="0">
                <a:solidFill>
                  <a:schemeClr val="tx1"/>
                </a:solidFill>
              </a:rPr>
              <a:t>: młod</a:t>
            </a:r>
            <a:r>
              <a:rPr lang="pl-PL" sz="5400" u="sng" dirty="0" smtClean="0">
                <a:solidFill>
                  <a:srgbClr val="FF0000"/>
                </a:solidFill>
              </a:rPr>
              <a:t>a</a:t>
            </a:r>
            <a:r>
              <a:rPr lang="pl-PL" sz="5400" dirty="0" smtClean="0">
                <a:solidFill>
                  <a:srgbClr val="FF0000"/>
                </a:solidFill>
              </a:rPr>
              <a:t/>
            </a:r>
            <a:br>
              <a:rPr lang="pl-PL" sz="5400" dirty="0" smtClean="0">
                <a:solidFill>
                  <a:srgbClr val="FF0000"/>
                </a:solidFill>
              </a:rPr>
            </a:br>
            <a:r>
              <a:rPr lang="pl-PL" sz="5400" u="sng" dirty="0" smtClean="0">
                <a:solidFill>
                  <a:schemeClr val="tx1"/>
                </a:solidFill>
              </a:rPr>
              <a:t>rodzaj nijaki:</a:t>
            </a:r>
            <a:br>
              <a:rPr lang="pl-PL" sz="5400" u="sng" dirty="0" smtClean="0">
                <a:solidFill>
                  <a:schemeClr val="tx1"/>
                </a:solidFill>
              </a:rPr>
            </a:br>
            <a:r>
              <a:rPr lang="pl-PL" sz="5400" dirty="0" smtClean="0">
                <a:solidFill>
                  <a:schemeClr val="tx1"/>
                </a:solidFill>
              </a:rPr>
              <a:t>- zakończone na </a:t>
            </a:r>
            <a:r>
              <a:rPr lang="pl-PL" sz="5400" dirty="0" smtClean="0">
                <a:solidFill>
                  <a:srgbClr val="FF0000"/>
                </a:solidFill>
              </a:rPr>
              <a:t>samogłoskę</a:t>
            </a:r>
            <a:r>
              <a:rPr lang="pl-PL" sz="5400" dirty="0" smtClean="0">
                <a:solidFill>
                  <a:schemeClr val="tx1"/>
                </a:solidFill>
              </a:rPr>
              <a:t>: -</a:t>
            </a:r>
            <a:r>
              <a:rPr lang="pl-PL" sz="5400" dirty="0" smtClean="0">
                <a:solidFill>
                  <a:srgbClr val="FF0000"/>
                </a:solidFill>
              </a:rPr>
              <a:t>e</a:t>
            </a:r>
            <a:r>
              <a:rPr lang="pl-PL" sz="5400" dirty="0" smtClean="0">
                <a:solidFill>
                  <a:schemeClr val="tx1"/>
                </a:solidFill>
              </a:rPr>
              <a:t>: jasn</a:t>
            </a:r>
            <a:r>
              <a:rPr lang="pl-PL" sz="5400" u="sng" dirty="0" smtClean="0">
                <a:solidFill>
                  <a:srgbClr val="FF0000"/>
                </a:solidFill>
              </a:rPr>
              <a:t>e</a:t>
            </a:r>
            <a:r>
              <a:rPr lang="pl-PL" sz="5400" dirty="0" smtClean="0">
                <a:solidFill>
                  <a:schemeClr val="tx1"/>
                </a:solidFill>
              </a:rPr>
              <a:t/>
            </a:r>
            <a:br>
              <a:rPr lang="pl-PL" sz="5400" dirty="0" smtClean="0">
                <a:solidFill>
                  <a:schemeClr val="tx1"/>
                </a:solidFill>
              </a:rPr>
            </a:br>
            <a:r>
              <a:rPr lang="pl-PL" sz="5400" dirty="0" smtClean="0">
                <a:solidFill>
                  <a:srgbClr val="FF0000"/>
                </a:solidFill>
              </a:rPr>
              <a:t/>
            </a:r>
            <a:br>
              <a:rPr lang="pl-PL" sz="5400" dirty="0" smtClean="0">
                <a:solidFill>
                  <a:srgbClr val="FF0000"/>
                </a:solidFill>
              </a:rPr>
            </a:br>
            <a:r>
              <a:rPr lang="pl-PL" sz="5400" u="sng" dirty="0" smtClean="0">
                <a:solidFill>
                  <a:schemeClr val="tx1"/>
                </a:solidFill>
              </a:rPr>
              <a:t>Określ rodzaj przymiotników z poprzedniego slajdu</a:t>
            </a:r>
            <a:endParaRPr lang="pl-PL" sz="5400" dirty="0"/>
          </a:p>
        </p:txBody>
      </p:sp>
      <p:sp>
        <p:nvSpPr>
          <p:cNvPr id="3" name="Symbol zastępczy tekstu 2"/>
          <p:cNvSpPr>
            <a:spLocks noGrp="1"/>
          </p:cNvSpPr>
          <p:nvPr>
            <p:ph type="body" idx="1"/>
          </p:nvPr>
        </p:nvSpPr>
        <p:spPr>
          <a:xfrm>
            <a:off x="562708" y="1"/>
            <a:ext cx="17232923" cy="1828799"/>
          </a:xfrm>
        </p:spPr>
        <p:txBody>
          <a:bodyPr/>
          <a:lstStyle/>
          <a:p>
            <a:pPr algn="ctr"/>
            <a:r>
              <a:rPr lang="pl-PL" sz="7200" b="1" u="sng" dirty="0" smtClean="0">
                <a:solidFill>
                  <a:schemeClr val="tx1"/>
                </a:solidFill>
                <a:effectLst>
                  <a:outerShdw blurRad="38100" dist="38100" dir="2700000" algn="tl">
                    <a:srgbClr val="000000">
                      <a:alpha val="43137"/>
                    </a:srgbClr>
                  </a:outerShdw>
                </a:effectLst>
              </a:rPr>
              <a:t>Polskie przymiotniki</a:t>
            </a:r>
          </a:p>
          <a:p>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312" y="2649416"/>
            <a:ext cx="16956087" cy="7057292"/>
          </a:xfrm>
        </p:spPr>
        <p:txBody>
          <a:bodyPr/>
          <a:lstStyle/>
          <a:p>
            <a:r>
              <a:rPr lang="pl-PL" dirty="0" smtClean="0"/>
              <a:t>			      </a:t>
            </a:r>
            <a:r>
              <a:rPr lang="pl-PL" sz="5400" dirty="0" smtClean="0"/>
              <a:t>1. Czy ona jest brzydka? </a:t>
            </a:r>
            <a:br>
              <a:rPr lang="pl-PL" sz="5400" dirty="0" smtClean="0"/>
            </a:br>
            <a:r>
              <a:rPr lang="pl-PL" sz="5400" dirty="0" smtClean="0"/>
              <a:t>				</a:t>
            </a:r>
            <a:r>
              <a:rPr lang="pl-PL" sz="5400" i="1" dirty="0" smtClean="0"/>
              <a:t>Nie, ona jest ładna.</a:t>
            </a:r>
            <a:r>
              <a:rPr lang="pl-PL" i="1" dirty="0" smtClean="0"/>
              <a:t/>
            </a:r>
            <a:br>
              <a:rPr lang="pl-PL" i="1" dirty="0" smtClean="0"/>
            </a:br>
            <a:r>
              <a:rPr lang="pl-PL" i="1" dirty="0" smtClean="0"/>
              <a:t/>
            </a:r>
            <a:br>
              <a:rPr lang="pl-PL" i="1" dirty="0" smtClean="0"/>
            </a:br>
            <a:r>
              <a:rPr lang="pl-PL" dirty="0" smtClean="0"/>
              <a:t/>
            </a:r>
            <a:br>
              <a:rPr lang="pl-PL" dirty="0" smtClean="0"/>
            </a:br>
            <a:r>
              <a:rPr lang="pl-PL" sz="5400" dirty="0" smtClean="0"/>
              <a:t>2. Czy on jest chudy?</a:t>
            </a:r>
            <a:r>
              <a:rPr lang="pl-PL" dirty="0" smtClean="0"/>
              <a:t/>
            </a:r>
            <a:br>
              <a:rPr lang="pl-PL" dirty="0" smtClean="0"/>
            </a:br>
            <a:r>
              <a:rPr lang="pl-PL" dirty="0" smtClean="0"/>
              <a:t>…………………………………………</a:t>
            </a:r>
            <a:br>
              <a:rPr lang="pl-PL" dirty="0" smtClean="0"/>
            </a:br>
            <a:r>
              <a:rPr lang="pl-PL" dirty="0" smtClean="0"/>
              <a:t/>
            </a:r>
            <a:br>
              <a:rPr lang="pl-PL" dirty="0" smtClean="0"/>
            </a:br>
            <a:r>
              <a:rPr lang="pl-PL" dirty="0" smtClean="0"/>
              <a:t/>
            </a:r>
            <a:br>
              <a:rPr lang="pl-PL" dirty="0" smtClean="0"/>
            </a:br>
            <a:r>
              <a:rPr lang="pl-PL" dirty="0" smtClean="0"/>
              <a:t>                                                               </a:t>
            </a:r>
            <a:r>
              <a:rPr lang="pl-PL" sz="5400" dirty="0" smtClean="0"/>
              <a:t>3. Czy on jest stary?</a:t>
            </a:r>
            <a:r>
              <a:rPr lang="pl-PL" dirty="0" smtClean="0"/>
              <a:t/>
            </a:r>
            <a:br>
              <a:rPr lang="pl-PL" dirty="0" smtClean="0"/>
            </a:br>
            <a:r>
              <a:rPr lang="pl-PL" dirty="0" smtClean="0"/>
              <a:t>                                                                 …………………………………….</a:t>
            </a:r>
            <a:endParaRPr lang="pl-PL" dirty="0"/>
          </a:p>
        </p:txBody>
      </p:sp>
      <p:sp>
        <p:nvSpPr>
          <p:cNvPr id="3" name="Symbol zastępczy tekstu 2"/>
          <p:cNvSpPr>
            <a:spLocks noGrp="1"/>
          </p:cNvSpPr>
          <p:nvPr>
            <p:ph type="body" idx="1"/>
          </p:nvPr>
        </p:nvSpPr>
        <p:spPr>
          <a:xfrm>
            <a:off x="722312" y="422031"/>
            <a:ext cx="17026425" cy="1688123"/>
          </a:xfrm>
        </p:spPr>
        <p:txBody>
          <a:bodyPr>
            <a:normAutofit/>
          </a:bodyPr>
          <a:lstStyle/>
          <a:p>
            <a:pPr algn="ctr"/>
            <a:r>
              <a:rPr lang="pl-PL" sz="7200" b="1" u="sng" dirty="0" smtClean="0">
                <a:solidFill>
                  <a:schemeClr val="tx1"/>
                </a:solidFill>
                <a:effectLst>
                  <a:outerShdw blurRad="38100" dist="38100" dir="2700000" algn="tl">
                    <a:srgbClr val="000000">
                      <a:alpha val="43137"/>
                    </a:srgbClr>
                  </a:outerShdw>
                </a:effectLst>
              </a:rPr>
              <a:t>Odpowiedz na pytania.</a:t>
            </a:r>
            <a:endParaRPr lang="pl-PL" sz="7200" b="1" u="sng" dirty="0">
              <a:solidFill>
                <a:schemeClr val="tx1"/>
              </a:solidFill>
              <a:effectLst>
                <a:outerShdw blurRad="38100" dist="38100" dir="2700000" algn="tl">
                  <a:srgbClr val="000000">
                    <a:alpha val="43137"/>
                  </a:srgbClr>
                </a:outerShdw>
              </a:effectLst>
            </a:endParaRPr>
          </a:p>
        </p:txBody>
      </p:sp>
      <p:pic>
        <p:nvPicPr>
          <p:cNvPr id="4" name="Obraz 3" descr="figuras africanas"/>
          <p:cNvPicPr/>
          <p:nvPr/>
        </p:nvPicPr>
        <p:blipFill>
          <a:blip r:embed="rId2"/>
          <a:srcRect/>
          <a:stretch>
            <a:fillRect/>
          </a:stretch>
        </p:blipFill>
        <p:spPr bwMode="auto">
          <a:xfrm>
            <a:off x="11445020" y="2555630"/>
            <a:ext cx="2364765" cy="2232879"/>
          </a:xfrm>
          <a:prstGeom prst="rect">
            <a:avLst/>
          </a:prstGeom>
          <a:noFill/>
          <a:ln w="9525">
            <a:noFill/>
            <a:miter lim="800000"/>
            <a:headEnd/>
            <a:tailEnd/>
          </a:ln>
        </p:spPr>
      </p:pic>
      <p:pic>
        <p:nvPicPr>
          <p:cNvPr id="5" name="Obraz 4" descr="Kreskówka ładny Gruby Mały Tygrys Grafika Obraz do Pobrania za Darmo -  Lovepik | 610383691"/>
          <p:cNvPicPr/>
          <p:nvPr/>
        </p:nvPicPr>
        <p:blipFill>
          <a:blip r:embed="rId3"/>
          <a:srcRect/>
          <a:stretch>
            <a:fillRect/>
          </a:stretch>
        </p:blipFill>
        <p:spPr bwMode="auto">
          <a:xfrm>
            <a:off x="7127630" y="4783016"/>
            <a:ext cx="2625971" cy="2513501"/>
          </a:xfrm>
          <a:prstGeom prst="rect">
            <a:avLst/>
          </a:prstGeom>
          <a:noFill/>
          <a:ln w="9525">
            <a:noFill/>
            <a:miter lim="800000"/>
            <a:headEnd/>
            <a:tailEnd/>
          </a:ln>
        </p:spPr>
      </p:pic>
      <p:pic>
        <p:nvPicPr>
          <p:cNvPr id="6" name="Obraz 5" descr="Przystojny Młody Mężczyzna Grafika Obraz do Pobrania za Darmo - Lovepik |  400723593"/>
          <p:cNvPicPr/>
          <p:nvPr/>
        </p:nvPicPr>
        <p:blipFill>
          <a:blip r:embed="rId4"/>
          <a:srcRect/>
          <a:stretch>
            <a:fillRect/>
          </a:stretch>
        </p:blipFill>
        <p:spPr bwMode="auto">
          <a:xfrm>
            <a:off x="13715998" y="5158154"/>
            <a:ext cx="3423139" cy="450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312" y="3376247"/>
            <a:ext cx="16956087" cy="6260122"/>
          </a:xfrm>
        </p:spPr>
        <p:txBody>
          <a:bodyPr>
            <a:normAutofit/>
          </a:bodyPr>
          <a:lstStyle/>
          <a:p>
            <a:r>
              <a:rPr lang="pl-PL" sz="5400" dirty="0" smtClean="0"/>
              <a:t/>
            </a:r>
            <a:br>
              <a:rPr lang="pl-PL" sz="5400" dirty="0" smtClean="0"/>
            </a:br>
            <a:r>
              <a:rPr lang="pl-PL" sz="5400" dirty="0" smtClean="0"/>
              <a:t>5. Czy ona jest szczupła?</a:t>
            </a:r>
            <a:br>
              <a:rPr lang="pl-PL" sz="5400" dirty="0" smtClean="0"/>
            </a:br>
            <a:r>
              <a:rPr lang="pl-PL" sz="5400" dirty="0" smtClean="0"/>
              <a:t>……………………………………</a:t>
            </a:r>
            <a:br>
              <a:rPr lang="pl-PL" sz="5400" dirty="0" smtClean="0"/>
            </a:br>
            <a:r>
              <a:rPr lang="pl-PL" sz="5400" dirty="0" smtClean="0"/>
              <a:t/>
            </a:r>
            <a:br>
              <a:rPr lang="pl-PL" sz="5400" dirty="0" smtClean="0"/>
            </a:br>
            <a:r>
              <a:rPr lang="pl-PL" sz="5400" dirty="0" smtClean="0"/>
              <a:t/>
            </a:r>
            <a:br>
              <a:rPr lang="pl-PL" sz="5400" dirty="0" smtClean="0"/>
            </a:br>
            <a:r>
              <a:rPr lang="pl-PL" sz="5400" dirty="0" smtClean="0"/>
              <a:t>						6. Czy ono jest jasne?  </a:t>
            </a:r>
            <a:br>
              <a:rPr lang="pl-PL" sz="5400" dirty="0" smtClean="0"/>
            </a:br>
            <a:r>
              <a:rPr lang="pl-PL" sz="5400" dirty="0" smtClean="0"/>
              <a:t>					       ……………………………….</a:t>
            </a:r>
            <a:endParaRPr lang="pl-PL" sz="5400" dirty="0"/>
          </a:p>
        </p:txBody>
      </p:sp>
      <p:sp>
        <p:nvSpPr>
          <p:cNvPr id="3" name="Symbol zastępczy tekstu 2"/>
          <p:cNvSpPr>
            <a:spLocks noGrp="1"/>
          </p:cNvSpPr>
          <p:nvPr>
            <p:ph type="body" idx="1"/>
          </p:nvPr>
        </p:nvSpPr>
        <p:spPr>
          <a:xfrm>
            <a:off x="722312" y="445478"/>
            <a:ext cx="16932641" cy="2438400"/>
          </a:xfrm>
        </p:spPr>
        <p:txBody>
          <a:bodyPr>
            <a:normAutofit/>
          </a:bodyPr>
          <a:lstStyle/>
          <a:p>
            <a:r>
              <a:rPr lang="pl-PL" sz="5400" b="1" dirty="0" smtClean="0">
                <a:solidFill>
                  <a:schemeClr val="tx1"/>
                </a:solidFill>
              </a:rPr>
              <a:t>			      4. Czy ona jest pachnąca?</a:t>
            </a:r>
          </a:p>
          <a:p>
            <a:r>
              <a:rPr lang="pl-PL" sz="5400" b="1" dirty="0" smtClean="0">
                <a:solidFill>
                  <a:schemeClr val="tx1"/>
                </a:solidFill>
              </a:rPr>
              <a:t>			       …………………………………</a:t>
            </a:r>
            <a:endParaRPr lang="pl-PL" sz="5400" b="1" dirty="0">
              <a:solidFill>
                <a:schemeClr val="tx1"/>
              </a:solidFill>
            </a:endParaRPr>
          </a:p>
        </p:txBody>
      </p:sp>
      <p:pic>
        <p:nvPicPr>
          <p:cNvPr id="4" name="Obraz 3" descr="409,898 Róża Grafika Wektorowa, Clipartów i Ilustracji - 123RF"/>
          <p:cNvPicPr/>
          <p:nvPr/>
        </p:nvPicPr>
        <p:blipFill>
          <a:blip r:embed="rId2"/>
          <a:srcRect/>
          <a:stretch>
            <a:fillRect/>
          </a:stretch>
        </p:blipFill>
        <p:spPr bwMode="auto">
          <a:xfrm>
            <a:off x="11886466" y="633046"/>
            <a:ext cx="1501286" cy="2344615"/>
          </a:xfrm>
          <a:prstGeom prst="rect">
            <a:avLst/>
          </a:prstGeom>
          <a:noFill/>
          <a:ln w="9525">
            <a:noFill/>
            <a:miter lim="800000"/>
            <a:headEnd/>
            <a:tailEnd/>
          </a:ln>
        </p:spPr>
      </p:pic>
      <p:pic>
        <p:nvPicPr>
          <p:cNvPr id="5" name="Obraz 4" descr="Kobieta Płeć Żeńska Postać - Darmowa grafika wektorowa na Pixabay"/>
          <p:cNvPicPr/>
          <p:nvPr/>
        </p:nvPicPr>
        <p:blipFill>
          <a:blip r:embed="rId3"/>
          <a:srcRect/>
          <a:stretch>
            <a:fillRect/>
          </a:stretch>
        </p:blipFill>
        <p:spPr bwMode="auto">
          <a:xfrm>
            <a:off x="8229600" y="3094892"/>
            <a:ext cx="1735015" cy="3118338"/>
          </a:xfrm>
          <a:prstGeom prst="rect">
            <a:avLst/>
          </a:prstGeom>
          <a:noFill/>
          <a:ln w="9525">
            <a:noFill/>
            <a:miter lim="800000"/>
            <a:headEnd/>
            <a:tailEnd/>
          </a:ln>
        </p:spPr>
      </p:pic>
      <p:pic>
        <p:nvPicPr>
          <p:cNvPr id="6" name="Obraz 5" descr="979,452 Słońce Grafika Wektorowa, Clipartów i Ilustracji - 123RF"/>
          <p:cNvPicPr/>
          <p:nvPr/>
        </p:nvPicPr>
        <p:blipFill>
          <a:blip r:embed="rId4"/>
          <a:srcRect/>
          <a:stretch>
            <a:fillRect/>
          </a:stretch>
        </p:blipFill>
        <p:spPr bwMode="auto">
          <a:xfrm>
            <a:off x="13176738" y="6025662"/>
            <a:ext cx="2719753" cy="271975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yw pakietu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TotalTime>
  <Words>161</Words>
  <Application>Microsoft Office PowerPoint</Application>
  <PresentationFormat>Niestandardowy</PresentationFormat>
  <Paragraphs>24</Paragraphs>
  <Slides>12</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Oswald</vt:lpstr>
      <vt:lpstr>Lato</vt:lpstr>
      <vt:lpstr>Calibri</vt:lpstr>
      <vt:lpstr>Motyw pakietu Office</vt:lpstr>
      <vt:lpstr>Slajd 1</vt:lpstr>
      <vt:lpstr>Slajd 2</vt:lpstr>
      <vt:lpstr>krzesło, słońce, zdjęcie, lampa, telefon, komputer, rower, samochód, książka, długopis, radio, drzwi, okulary, stół </vt:lpstr>
      <vt:lpstr>dziecko, artysta, kobieta, mężczyzna, żołnierz, nauczyciel, policjant, uczeń, sportowiec, dziewczyna i chłopak, starzec</vt:lpstr>
      <vt:lpstr>rodzaj męski - zakończone na spółgłoski: pan, dom - rzadziej –a: poeta rodzaj żeński: - zakończone na samogłoski: kobieta, pani rodzaj nijaki: - zakończone na –o: dziecko  -e: słońce -um: muzeum Określ rodzaj rzeczowników z poprzednich slajdów</vt:lpstr>
      <vt:lpstr>smutny, wesoły, ładna, wysportowany, młoda, stary, jasne, wysoki, chory, silny, słaby, pachnąca </vt:lpstr>
      <vt:lpstr>rodzaj męski - zakończone na samogłoski: -i: wysoki, -y: chory rodzaj żeński: - zakończone na samogłoskę: -a: młoda rodzaj nijaki: - zakończone na samogłoskę: -e: jasne  Określ rodzaj przymiotników z poprzedniego slajdu</vt:lpstr>
      <vt:lpstr>         1. Czy ona jest brzydka?      Nie, ona jest ładna.   2. Czy on jest chudy? …………………………………………                                                                  3. Czy on jest stary?                                                                  …………………………………….</vt:lpstr>
      <vt:lpstr> 5. Czy ona jest szczupła? ……………………………………         6. Czy ono jest jasne?               ……………………………….</vt:lpstr>
      <vt:lpstr>1. Pan Wasyl Łomaczenko jest z Ukrainy. On jest wysportowany i sławny. 2. Pani ………………………….. jest z …………... Ona jest ……………. i ………....... 3. Pani ………………………….. jest z …………… Ona jest ……………. i …………..... 4. Pan …………………………..  jest z …………… On jest ……………… i …………..... 5. Pan …………………………..  jest z …………… On jest ……………… i …………….. 6. Pani ………………………….. jest z …………… Ona jest ……………. i …………….. 7. Pan …………………………..  jest z …………… On jest ……………… i ………………  8.Pan …………………………..  jest z …………… On jest ……………… i ………………</vt:lpstr>
      <vt:lpstr>przykład: sympatyczny - sym-pa-tycz-ny  1. piękny 2. brzydki 3. wysoki  4. niski  5. szczupły  6. gruby  7. przystojny 8. nieatrakcyjny 9. spokojny 10. agresywny  11. opanowany  12. zdenerwowany  13. wypoczęty  14. zmęczony  15. smutny  16. wesoły 17. pracowity  18. leniwy   </vt:lpstr>
      <vt:lpstr>ja  rozumiem,    przepraszam ,     ……………….. ty  ……………..,     ………………….,       pytasz on/ona/ono ………,   przeprasza,           pyta  my  ……………………, ………………,          pytamy wy  rozumiecie,  ……………….,   ………………… oni/one …………….., przepraszają,         …………………  Ułóż po jednym zdaniu z każdym z wymienionych wyżej czasowników w dowolnej formie osobowej.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Bartłomiej Kozyra</dc:creator>
  <cp:lastModifiedBy>hp</cp:lastModifiedBy>
  <cp:revision>26</cp:revision>
  <dcterms:created xsi:type="dcterms:W3CDTF">2021-11-13T09:41:55Z</dcterms:created>
  <dcterms:modified xsi:type="dcterms:W3CDTF">2022-10-17T19:54:41Z</dcterms:modified>
</cp:coreProperties>
</file>